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18" r:id="rId5"/>
    <p:sldMasterId id="2147484840" r:id="rId6"/>
    <p:sldMasterId id="2147484859" r:id="rId7"/>
    <p:sldMasterId id="2147484886" r:id="rId8"/>
    <p:sldMasterId id="2147484907" r:id="rId9"/>
    <p:sldMasterId id="2147484924" r:id="rId10"/>
    <p:sldMasterId id="2147484951" r:id="rId11"/>
    <p:sldMasterId id="2147484980" r:id="rId12"/>
    <p:sldMasterId id="2147484990" r:id="rId13"/>
    <p:sldMasterId id="2147485042" r:id="rId14"/>
    <p:sldMasterId id="2147485071" r:id="rId15"/>
  </p:sldMasterIdLst>
  <p:notesMasterIdLst>
    <p:notesMasterId r:id="rId40"/>
  </p:notesMasterIdLst>
  <p:handoutMasterIdLst>
    <p:handoutMasterId r:id="rId41"/>
  </p:handoutMasterIdLst>
  <p:sldIdLst>
    <p:sldId id="1583" r:id="rId16"/>
    <p:sldId id="1507" r:id="rId17"/>
    <p:sldId id="1592" r:id="rId18"/>
    <p:sldId id="1605" r:id="rId19"/>
    <p:sldId id="1597" r:id="rId20"/>
    <p:sldId id="1615" r:id="rId21"/>
    <p:sldId id="1614" r:id="rId22"/>
    <p:sldId id="1611" r:id="rId23"/>
    <p:sldId id="1613" r:id="rId24"/>
    <p:sldId id="1612" r:id="rId25"/>
    <p:sldId id="1598" r:id="rId26"/>
    <p:sldId id="1608" r:id="rId27"/>
    <p:sldId id="1599" r:id="rId28"/>
    <p:sldId id="1424" r:id="rId29"/>
    <p:sldId id="1505" r:id="rId30"/>
    <p:sldId id="1609" r:id="rId31"/>
    <p:sldId id="1620" r:id="rId32"/>
    <p:sldId id="1618" r:id="rId33"/>
    <p:sldId id="1476" r:id="rId34"/>
    <p:sldId id="1629" r:id="rId35"/>
    <p:sldId id="1630" r:id="rId36"/>
    <p:sldId id="1549" r:id="rId37"/>
    <p:sldId id="1603" r:id="rId38"/>
    <p:sldId id="1628"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2DD5395-797B-4317-8F03-29ECD21A80AD}">
          <p14:sldIdLst>
            <p14:sldId id="1583"/>
          </p14:sldIdLst>
        </p14:section>
        <p14:section name="IaaS services" id="{A227FBEA-4228-4F65-9D87-7FE7A30FDF0E}">
          <p14:sldIdLst>
            <p14:sldId id="1507"/>
            <p14:sldId id="1592"/>
            <p14:sldId id="1605"/>
            <p14:sldId id="1597"/>
            <p14:sldId id="1615"/>
            <p14:sldId id="1614"/>
            <p14:sldId id="1611"/>
            <p14:sldId id="1613"/>
            <p14:sldId id="1612"/>
            <p14:sldId id="1598"/>
            <p14:sldId id="1608"/>
            <p14:sldId id="1599"/>
            <p14:sldId id="1424"/>
            <p14:sldId id="1505"/>
            <p14:sldId id="1609"/>
            <p14:sldId id="1620"/>
            <p14:sldId id="1618"/>
            <p14:sldId id="1476"/>
            <p14:sldId id="1629"/>
            <p14:sldId id="1630"/>
          </p14:sldIdLst>
        </p14:section>
        <p14:section name="Azure solutions" id="{80EC927B-C27E-45B9-B564-E81936548977}">
          <p14:sldIdLst>
            <p14:sldId id="1549"/>
            <p14:sldId id="1603"/>
            <p14:sldId id="1628"/>
          </p14:sldIdLst>
        </p14:section>
      </p14:sectionLst>
    </p:ext>
    <p:ext uri="{EFAFB233-063F-42B5-8137-9DF3F51BA10A}">
      <p15:sldGuideLst xmlns:p15="http://schemas.microsoft.com/office/powerpoint/2012/main">
        <p15:guide id="1" pos="4493" userDrawn="1">
          <p15:clr>
            <a:srgbClr val="A4A3A4"/>
          </p15:clr>
        </p15:guide>
        <p15:guide id="2" pos="1959" userDrawn="1">
          <p15:clr>
            <a:srgbClr val="A4A3A4"/>
          </p15:clr>
        </p15:guide>
        <p15:guide id="3" pos="3168" userDrawn="1">
          <p15:clr>
            <a:srgbClr val="A4A3A4"/>
          </p15:clr>
        </p15:guide>
        <p15:guide id="4" orient="horz" pos="2203">
          <p15:clr>
            <a:srgbClr val="A4A3A4"/>
          </p15:clr>
        </p15:guide>
        <p15:guide id="5"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16" clrIdx="4">
    <p:extLst>
      <p:ext uri="{19B8F6BF-5375-455C-9EA6-DF929625EA0E}">
        <p15:presenceInfo xmlns:p15="http://schemas.microsoft.com/office/powerpoint/2012/main" userId="S-1-5-21-383413107-1061881802-891584314-4851" providerId="AD"/>
      </p:ext>
    </p:extLst>
  </p:cmAuthor>
  <p:cmAuthor id="5" name="Sigurd Gustafsson" initials="SG [2]" lastIdx="5" clrIdx="5">
    <p:extLst>
      <p:ext uri="{19B8F6BF-5375-455C-9EA6-DF929625EA0E}">
        <p15:presenceInfo xmlns:p15="http://schemas.microsoft.com/office/powerpoint/2012/main" userId="S-1-5-21-1585999492-942886498-1196433747-11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05050"/>
    <a:srgbClr val="DF6133"/>
    <a:srgbClr val="F8F8F8"/>
    <a:srgbClr val="D6D6D6"/>
    <a:srgbClr val="FFFFFF"/>
    <a:srgbClr val="7F7F7F"/>
    <a:srgbClr val="282828"/>
    <a:srgbClr val="D2D2D2"/>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4" autoAdjust="0"/>
    <p:restoredTop sz="74868" autoAdjust="0"/>
  </p:normalViewPr>
  <p:slideViewPr>
    <p:cSldViewPr>
      <p:cViewPr varScale="1">
        <p:scale>
          <a:sx n="75" d="100"/>
          <a:sy n="75" d="100"/>
        </p:scale>
        <p:origin x="243" y="27"/>
      </p:cViewPr>
      <p:guideLst>
        <p:guide pos="4493"/>
        <p:guide pos="1959"/>
        <p:guide pos="3168"/>
        <p:guide orient="horz" pos="2203"/>
        <p:guide pos="3917"/>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0"/>
    </p:cViewPr>
  </p:sorterViewPr>
  <p:notesViewPr>
    <p:cSldViewPr showGuides="1">
      <p:cViewPr varScale="1">
        <p:scale>
          <a:sx n="81" d="100"/>
          <a:sy n="81" d="100"/>
        </p:scale>
        <p:origin x="3894" y="8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10/30/2017 9:16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10/30/2017 7:36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FB68-3918-4A24-B8EF-2BC81D0F57F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3"/>
          <p:cNvSpPr>
            <a:spLocks noGrp="1"/>
          </p:cNvSpPr>
          <p:nvPr>
            <p:ph type="hdr" sz="quarter"/>
          </p:nvPr>
        </p:nvSpPr>
        <p:spPr>
          <a:xfrm>
            <a:off x="0" y="0"/>
            <a:ext cx="34290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 OS LIAB Keynote Deck – October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607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Availability – </a:t>
            </a:r>
            <a:r>
              <a:rPr lang="en-US" baseline="0" dirty="0" err="1"/>
              <a:t>Availablity</a:t>
            </a:r>
            <a:r>
              <a:rPr lang="en-US" baseline="0" dirty="0"/>
              <a:t> Sets</a:t>
            </a:r>
          </a:p>
          <a:p>
            <a:endParaRPr lang="en-US" baseline="0" dirty="0"/>
          </a:p>
          <a:p>
            <a:r>
              <a:rPr lang="en-US" baseline="0" dirty="0"/>
              <a:t>You put the VMs in the same </a:t>
            </a:r>
            <a:r>
              <a:rPr lang="en-US" baseline="0" dirty="0" err="1"/>
              <a:t>availablilty</a:t>
            </a:r>
            <a:r>
              <a:rPr lang="en-US" baseline="0" dirty="0"/>
              <a:t> set to isolate the workload on separate hardware.</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90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Availability – </a:t>
            </a:r>
            <a:r>
              <a:rPr lang="en-US" baseline="0" dirty="0" err="1"/>
              <a:t>Availablity</a:t>
            </a:r>
            <a:r>
              <a:rPr lang="en-US" baseline="0" dirty="0"/>
              <a:t> Sets</a:t>
            </a:r>
          </a:p>
          <a:p>
            <a:endParaRPr lang="en-US" baseline="0" dirty="0"/>
          </a:p>
          <a:p>
            <a:r>
              <a:rPr lang="en-US" baseline="0" dirty="0"/>
              <a:t>You put the VMs in the same </a:t>
            </a:r>
            <a:r>
              <a:rPr lang="en-US" baseline="0" dirty="0" err="1"/>
              <a:t>availablilty</a:t>
            </a:r>
            <a:r>
              <a:rPr lang="en-US" baseline="0" dirty="0"/>
              <a:t> set to isolate the workload on separate hardware.</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64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74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a:t>
            </a:r>
            <a:r>
              <a:rPr lang="en-US" baseline="0" dirty="0"/>
              <a:t> is developed and tested, you o course have the choice of running in Azure or bringing it back to production environment on your premises. </a:t>
            </a:r>
          </a:p>
          <a:p>
            <a:endParaRPr lang="en-US" dirty="0"/>
          </a:p>
          <a:p>
            <a:r>
              <a:rPr lang="en-US" dirty="0"/>
              <a:t>If that’s the case, moving the deployment</a:t>
            </a:r>
            <a:r>
              <a:rPr lang="en-US" baseline="0" dirty="0"/>
              <a:t> is easy</a:t>
            </a:r>
            <a:r>
              <a:rPr lang="en-US" dirty="0"/>
              <a:t>. Because Azure VMs use the exact same format as the Windows Server Hyper-V i.e. VHD. So if it runs on Hyper-V it runs in Azure and vice-versa. In fact, Azure is built on the same foundation as Windows Server 2012!</a:t>
            </a:r>
          </a:p>
          <a:p>
            <a:endParaRPr lang="en-US" dirty="0"/>
          </a:p>
          <a:p>
            <a:r>
              <a:rPr lang="en-US" dirty="0"/>
              <a:t>This is unique</a:t>
            </a:r>
            <a:r>
              <a:rPr lang="en-US" baseline="0" dirty="0"/>
              <a:t> for us. Other public cloud vendors will convert the image into proprietary formats and it becomes hard to convert back.</a:t>
            </a:r>
            <a:endParaRPr lang="en-US" dirty="0"/>
          </a:p>
          <a:p>
            <a:endParaRPr lang="en-US" dirty="0"/>
          </a:p>
          <a:p>
            <a:r>
              <a:rPr lang="en-US" sz="1000" kern="1200" dirty="0">
                <a:solidFill>
                  <a:schemeClr val="tx1"/>
                </a:solidFill>
                <a:effectLst/>
                <a:latin typeface="Segoe UI Light" pitchFamily="34" charset="0"/>
                <a:ea typeface="+mn-ea"/>
                <a:cs typeface="+mn-cs"/>
              </a:rPr>
              <a:t>If you have your</a:t>
            </a:r>
            <a:r>
              <a:rPr lang="en-US" sz="1000" kern="1200" baseline="0" dirty="0">
                <a:solidFill>
                  <a:schemeClr val="tx1"/>
                </a:solidFill>
                <a:effectLst/>
                <a:latin typeface="Segoe UI Light" pitchFamily="34" charset="0"/>
                <a:ea typeface="+mn-ea"/>
                <a:cs typeface="+mn-cs"/>
              </a:rPr>
              <a:t> on-premises environment on a different platform other than Hyper-V, </a:t>
            </a:r>
            <a:r>
              <a:rPr lang="en-US" sz="1000" kern="1200" dirty="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a:t> </a:t>
            </a:r>
          </a:p>
          <a:p>
            <a:endParaRPr lang="en-US" dirty="0"/>
          </a:p>
          <a:p>
            <a:r>
              <a:rPr lang="en-US" dirty="0"/>
              <a:t>How about management? While you can use the Azure management portal, you can also use the familiar System Center 2012 management console. System Center 2012 introduced the App Controller component to enable organizations to optimize resource usage across their private cloud </a:t>
            </a:r>
            <a:r>
              <a:rPr lang="en-US"/>
              <a:t>and Azure </a:t>
            </a:r>
            <a:r>
              <a:rPr lang="en-US" dirty="0"/>
              <a:t>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2012</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82055B-8D21-4958-B1A6-DF7545B40AC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4214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971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340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99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85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5955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will talk about today are some of the technologies and services that constitute Infrastructure as a Service</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10/30/2017 7:36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90448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7441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212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r>
              <a:rPr lang="en-US" dirty="0"/>
              <a:t>Run your Microsoft software where it runs the best—Azure. It’s consistency and seamless integration across cloud and on-premises, it’s unique product offerings and capabilities,</a:t>
            </a:r>
            <a:r>
              <a:rPr lang="en-US" baseline="0" dirty="0"/>
              <a:t> i</a:t>
            </a:r>
            <a:r>
              <a:rPr lang="en-US" dirty="0"/>
              <a:t>t’s flexible pricing,</a:t>
            </a:r>
            <a:r>
              <a:rPr lang="en-US" baseline="0" dirty="0"/>
              <a:t> a</a:t>
            </a:r>
            <a:r>
              <a:rPr lang="en-US" dirty="0"/>
              <a:t>nd it’s best-in-class support that only Microsoft is uniquely positioned to offer</a:t>
            </a:r>
            <a:r>
              <a:rPr lang="en-US" baseline="0" dirty="0"/>
              <a:t> makes A</a:t>
            </a:r>
            <a:r>
              <a:rPr lang="en-US" dirty="0"/>
              <a:t>zure</a:t>
            </a:r>
            <a:r>
              <a:rPr lang="en-US" baseline="0" dirty="0"/>
              <a:t> </a:t>
            </a:r>
            <a:r>
              <a:rPr lang="en-US" dirty="0"/>
              <a:t>the best public cloud for running Microsoft software.</a:t>
            </a:r>
          </a:p>
          <a:p>
            <a:endParaRPr lang="en-US" dirty="0"/>
          </a:p>
          <a:p>
            <a:r>
              <a:rPr lang="en-US" dirty="0"/>
              <a:t>Key</a:t>
            </a:r>
            <a:r>
              <a:rPr lang="en-US" baseline="0" dirty="0"/>
              <a:t> reasons why Azure is the best cloud platform for your enterprise apps:</a:t>
            </a:r>
          </a:p>
          <a:p>
            <a:pPr marL="171450" indent="-171450">
              <a:buFont typeface="Arial" panose="020B0604020202020204" pitchFamily="34" charset="0"/>
              <a:buChar char="•"/>
            </a:pPr>
            <a:r>
              <a:rPr lang="en-US" baseline="0" dirty="0"/>
              <a:t>Getting started is quick and painless with deployment and management ease</a:t>
            </a:r>
          </a:p>
          <a:p>
            <a:pPr marL="171450" indent="-171450">
              <a:buFont typeface="Arial" panose="020B0604020202020204" pitchFamily="34" charset="0"/>
              <a:buChar char="•"/>
            </a:pPr>
            <a:r>
              <a:rPr lang="en-US" baseline="0" dirty="0"/>
              <a:t>You can seamlessly expend IT to the cloud with native hybrid capabilities</a:t>
            </a:r>
          </a:p>
          <a:p>
            <a:pPr marL="171450" indent="-171450">
              <a:buFont typeface="Arial" panose="020B0604020202020204" pitchFamily="34" charset="0"/>
              <a:buChar char="•"/>
            </a:pPr>
            <a:r>
              <a:rPr lang="en-US" baseline="0" dirty="0"/>
              <a:t>You receive best-in-class support for your apps and infrastructure</a:t>
            </a:r>
          </a:p>
          <a:p>
            <a:pPr marL="171450" indent="-171450">
              <a:buFont typeface="Arial" panose="020B0604020202020204" pitchFamily="34" charset="0"/>
              <a:buChar char="•"/>
            </a:pPr>
            <a:r>
              <a:rPr lang="en-US" baseline="0" dirty="0"/>
              <a:t>Azure enables agile testing environments with on-demand infrastructure </a:t>
            </a:r>
          </a:p>
          <a:p>
            <a:pPr marL="171450" indent="-171450">
              <a:buFont typeface="Arial" panose="020B0604020202020204" pitchFamily="34" charset="0"/>
              <a:buChar char="•"/>
            </a:pPr>
            <a:r>
              <a:rPr lang="en-US" baseline="0" dirty="0"/>
              <a:t>And license mobility enables you to move workloads to Azure with having to purchase new rights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will looks at all of these key reasons in detail in the following slides. </a:t>
            </a:r>
            <a:endParaRPr lang="en-US" dirty="0"/>
          </a:p>
          <a:p>
            <a:endParaRPr lang="en-US" dirty="0"/>
          </a:p>
          <a:p>
            <a:r>
              <a:rPr lang="en-US" b="1" dirty="0"/>
              <a:t>Additional Links:</a:t>
            </a:r>
          </a:p>
          <a:p>
            <a:pPr marL="171450" indent="-171450">
              <a:buFont typeface="Arial" panose="020B0604020202020204" pitchFamily="34" charset="0"/>
              <a:buChar char="•"/>
            </a:pPr>
            <a:r>
              <a:rPr lang="en-US" dirty="0"/>
              <a:t>https://azure.microsoft.com/en-us/blog/microsoft-applications-on-azure/</a:t>
            </a:r>
          </a:p>
          <a:p>
            <a:pPr marL="171450" indent="-171450">
              <a:buFont typeface="Arial" panose="020B0604020202020204" pitchFamily="34" charset="0"/>
              <a:buChar char="•"/>
            </a:pPr>
            <a:r>
              <a:rPr lang="en-US" dirty="0"/>
              <a:t>https://azure.microsoft.com/en-us/overview/azure-for-microsoft-software/</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10/30/2017 7:36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28696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tested and tuned</a:t>
            </a:r>
          </a:p>
          <a:p>
            <a:r>
              <a:rPr lang="en-US" baseline="0" dirty="0"/>
              <a:t>-One “throat to choke”</a:t>
            </a:r>
          </a:p>
          <a:p>
            <a:r>
              <a:rPr lang="en-US" baseline="0" dirty="0"/>
              <a:t>-One support ecosystem</a:t>
            </a:r>
          </a:p>
          <a:p>
            <a:r>
              <a:rPr lang="en-US" baseline="0" dirty="0"/>
              <a:t>https://support.microsoft.com/en-ca/kb/2721672</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73805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2762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indent="0" defTabSz="950022">
              <a:spcBef>
                <a:spcPts val="1247"/>
              </a:spcBef>
              <a:buClr>
                <a:srgbClr val="FFFFFF"/>
              </a:buClr>
              <a:buFontTx/>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autoscaling</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extensions – custom run scripts</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prem</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allow VMs to connect on a private network in the cloud. It provides an isolated and secure environment for your applications.</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IPSec</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VPN or ExpressRoute (private network on a telecom provider, highest level of security)</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1179" marR="0" lvl="1" indent="-291179" algn="l" defTabSz="950022" rtl="0" eaLnBrk="1" fontAlgn="auto" latinLnBrk="0" hangingPunct="1">
              <a:lnSpc>
                <a:spcPct val="100000"/>
              </a:lnSpc>
              <a:spcBef>
                <a:spcPts val="1247"/>
              </a:spcBef>
              <a:spcAft>
                <a:spcPts val="0"/>
              </a:spcAft>
              <a:buClr>
                <a:srgbClr val="FFFFFF"/>
              </a:buClr>
              <a:buSzTx/>
              <a:buFontTx/>
              <a:buChar char="-"/>
              <a:tabLst/>
              <a:defRPr/>
            </a:pPr>
            <a:r>
              <a:rPr lang="en-US" sz="1600" dirty="0"/>
              <a:t>Azure Storage offers different sets of storage services for various business needs. Some of them being disks connecting to a VM or Blob storage for unstructured data</a:t>
            </a: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  </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Management across the these various foundational services. Some of the services including portal, AD, MFA, </a:t>
            </a:r>
            <a:r>
              <a:rPr lang="en-US" sz="1600" dirty="0" err="1"/>
              <a:t>Keyvault</a:t>
            </a:r>
            <a:r>
              <a:rPr lang="en-US" sz="1600" dirty="0"/>
              <a:t>, marketplace.</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Security</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AD for identity 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ARM management, powerful - templatized</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endParaRPr lang="en-US" sz="1600" dirty="0"/>
          </a:p>
          <a:p>
            <a:pPr marL="285750" marR="0" lvl="1" indent="-28575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Char char="•"/>
              <a:tabLst/>
              <a:defRPr/>
            </a:pPr>
            <a:endParaRPr lang="en-US" sz="1600" dirty="0"/>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048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With all of the infrastructure we have set up, you can tap into incredible compute capacity to run your applications. Let me talk about the compute offerings we have. When your run your applications in Azure, you’ll most likely be using Virtual Machines. These are no different than VMs you use in your own datacenters – in fact, we run a version of Hyper-V and are able to take VHDs and run them. Virtual Machines give you on-demand compute infrastructure, run Windows or Linux, and come in a variety of sizes.</a:t>
            </a:r>
          </a:p>
          <a:p>
            <a:endParaRPr lang="en-US" baseline="0" dirty="0"/>
          </a:p>
          <a:p>
            <a:r>
              <a:rPr lang="en-US" baseline="0" dirty="0"/>
              <a:t>This infrastructure – exposing as VMs to you guys. Comes in these flavors: ADFG</a:t>
            </a:r>
          </a:p>
          <a:p>
            <a:r>
              <a:rPr lang="en-US" dirty="0"/>
              <a:t>VMs: business</a:t>
            </a:r>
            <a:r>
              <a:rPr lang="en-US" baseline="0" dirty="0"/>
              <a:t> payoff – scale, pay as you go, compute is biggest cost, spinning up VMs in minutes (not days) – enables developers to go faster.</a:t>
            </a:r>
          </a:p>
          <a:p>
            <a:r>
              <a:rPr lang="en-US" baseline="0" dirty="0"/>
              <a:t>Add in bullet points on slide: value prop</a:t>
            </a:r>
          </a:p>
          <a:p>
            <a:r>
              <a:rPr lang="en-US" baseline="0" dirty="0"/>
              <a:t>Pay for only what you use, scale to your needs, enable developers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all of the infrastructure we have set up, you can tap into incredible compute capacity to run your applications.   Let me talk about the compute offerings we have.  Slide 29-30: Compute sizes (1 minute) * When your run your applications in Azure, you’ll most likely be using Virtual Machines. These are no different than VMs you use in your own datacenters – in fact, we run a version of Hyper-V and are able to take VHDs and run them. Virtual Machines give you on-demand compute infrastructure, run Windows or Linux, and come in a variety of sizes.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A – our earliest generation and offer high value, meant for dev/test workloads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 – production grade general purpose VMs with a good combination of CPU, memory and local SSD for most common applications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 – we recently introduced – have higher CPU to memory ratio and are for compute intensive applications like gaming or analytics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 – Very large VMs with 0.5TB RAM and 32 Intel CPUs for large databases  * Premium storage is our High OPS storage (&gt;80k IOPS) can be used with the VMs for workloads that require very fast storage -like SQL or </a:t>
            </a:r>
            <a:r>
              <a:rPr lang="en-US" dirty="0" err="1"/>
              <a:t>noSQL</a:t>
            </a:r>
            <a:r>
              <a:rPr lang="en-US" dirty="0"/>
              <a:t> databases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chemeClr val="tx1"/>
                    </a:gs>
                    <a:gs pos="100000">
                      <a:schemeClr val="tx1"/>
                    </a:gs>
                  </a:gsLst>
                  <a:lin ang="5400000" scaled="0"/>
                </a:gradFill>
              </a:rPr>
              <a:t>IO and Compute intensive large SQL and </a:t>
            </a:r>
            <a:r>
              <a:rPr lang="en-US" sz="900" dirty="0" err="1">
                <a:gradFill>
                  <a:gsLst>
                    <a:gs pos="1250">
                      <a:schemeClr val="tx1"/>
                    </a:gs>
                    <a:gs pos="100000">
                      <a:schemeClr val="tx1"/>
                    </a:gs>
                  </a:gsLst>
                  <a:lin ang="5400000" scaled="0"/>
                </a:gradFill>
              </a:rPr>
              <a:t>noSQL</a:t>
            </a:r>
            <a:r>
              <a:rPr lang="en-US" sz="900" dirty="0">
                <a:gradFill>
                  <a:gsLst>
                    <a:gs pos="1250">
                      <a:schemeClr val="tx1"/>
                    </a:gs>
                    <a:gs pos="100000">
                      <a:schemeClr val="tx1"/>
                    </a:gs>
                  </a:gsLst>
                  <a:lin ang="5400000" scaled="0"/>
                </a:gradFill>
              </a:rPr>
              <a:t> databases, SAP and other demanding business apps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04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0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37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8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12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900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41" Type="http://schemas.openxmlformats.org/officeDocument/2006/relationships/image" Target="../media/image62.png"/><Relationship Id="rId1" Type="http://schemas.openxmlformats.org/officeDocument/2006/relationships/slideMaster" Target="../slideMasters/slideMaster9.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29.png"/><Relationship Id="rId51" Type="http://schemas.openxmlformats.org/officeDocument/2006/relationships/image" Target="../media/image72.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Master" Target="../slideMasters/slideMaster1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4940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6618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548025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1050277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Tree>
    <p:extLst>
      <p:ext uri="{BB962C8B-B14F-4D97-AF65-F5344CB8AC3E}">
        <p14:creationId xmlns:p14="http://schemas.microsoft.com/office/powerpoint/2010/main" val="1721271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7317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833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53340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1701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0632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a:t>Lorem ipsum</a:t>
            </a:r>
          </a:p>
        </p:txBody>
      </p:sp>
    </p:spTree>
    <p:extLst>
      <p:ext uri="{BB962C8B-B14F-4D97-AF65-F5344CB8AC3E}">
        <p14:creationId xmlns:p14="http://schemas.microsoft.com/office/powerpoint/2010/main" val="30262547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16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262614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396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78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406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613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064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483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951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973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56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471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000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495300"/>
            <a:ext cx="1451332" cy="310896"/>
          </a:xfrm>
          <a:prstGeom prst="rect">
            <a:avLst/>
          </a:prstGeom>
        </p:spPr>
      </p:pic>
    </p:spTree>
    <p:extLst>
      <p:ext uri="{BB962C8B-B14F-4D97-AF65-F5344CB8AC3E}">
        <p14:creationId xmlns:p14="http://schemas.microsoft.com/office/powerpoint/2010/main" val="34683047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4750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007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6207379"/>
            <a:ext cx="1451332" cy="310896"/>
          </a:xfrm>
          <a:prstGeom prst="rect">
            <a:avLst/>
          </a:prstGeom>
        </p:spPr>
      </p:pic>
      <p:grpSp>
        <p:nvGrpSpPr>
          <p:cNvPr id="2" name="Group 4"/>
          <p:cNvGrpSpPr>
            <a:grpSpLocks noChangeAspect="1"/>
          </p:cNvGrpSpPr>
          <p:nvPr userDrawn="1"/>
        </p:nvGrpSpPr>
        <p:grpSpPr bwMode="auto">
          <a:xfrm>
            <a:off x="6018213" y="846138"/>
            <a:ext cx="5765800" cy="5462588"/>
            <a:chOff x="3791" y="533"/>
            <a:chExt cx="3632" cy="3441"/>
          </a:xfrm>
        </p:grpSpPr>
        <p:grpSp>
          <p:nvGrpSpPr>
            <p:cNvPr id="8" name="Group 205"/>
            <p:cNvGrpSpPr>
              <a:grpSpLocks/>
            </p:cNvGrpSpPr>
            <p:nvPr userDrawn="1"/>
          </p:nvGrpSpPr>
          <p:grpSpPr bwMode="auto">
            <a:xfrm>
              <a:off x="3791" y="799"/>
              <a:ext cx="3478" cy="2181"/>
              <a:chOff x="3791" y="799"/>
              <a:chExt cx="3478" cy="2181"/>
            </a:xfrm>
          </p:grpSpPr>
          <p:sp>
            <p:nvSpPr>
              <p:cNvPr id="186" name="Rectangle 5"/>
              <p:cNvSpPr>
                <a:spLocks noChangeArrowheads="1"/>
              </p:cNvSpPr>
              <p:nvPr userDrawn="1"/>
            </p:nvSpPr>
            <p:spPr bwMode="auto">
              <a:xfrm>
                <a:off x="7003" y="2634"/>
                <a:ext cx="266" cy="2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6"/>
              <p:cNvSpPr>
                <a:spLocks noChangeArrowheads="1"/>
              </p:cNvSpPr>
              <p:nvPr userDrawn="1"/>
            </p:nvSpPr>
            <p:spPr bwMode="auto">
              <a:xfrm>
                <a:off x="4360" y="2228"/>
                <a:ext cx="206" cy="75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7"/>
              <p:cNvSpPr>
                <a:spLocks noChangeArrowheads="1"/>
              </p:cNvSpPr>
              <p:nvPr userDrawn="1"/>
            </p:nvSpPr>
            <p:spPr bwMode="auto">
              <a:xfrm>
                <a:off x="4603" y="2438"/>
                <a:ext cx="332"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8"/>
              <p:cNvSpPr>
                <a:spLocks noChangeArrowheads="1"/>
              </p:cNvSpPr>
              <p:nvPr userDrawn="1"/>
            </p:nvSpPr>
            <p:spPr bwMode="auto">
              <a:xfrm>
                <a:off x="5266" y="2522"/>
                <a:ext cx="318"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65"/>
              <p:cNvSpPr>
                <a:spLocks noChangeArrowheads="1"/>
              </p:cNvSpPr>
              <p:nvPr userDrawn="1"/>
            </p:nvSpPr>
            <p:spPr bwMode="auto">
              <a:xfrm>
                <a:off x="5943" y="2466"/>
                <a:ext cx="332"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68"/>
              <p:cNvSpPr>
                <a:spLocks noChangeArrowheads="1"/>
              </p:cNvSpPr>
              <p:nvPr userDrawn="1"/>
            </p:nvSpPr>
            <p:spPr bwMode="auto">
              <a:xfrm>
                <a:off x="5499" y="1976"/>
                <a:ext cx="281" cy="9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69"/>
              <p:cNvSpPr>
                <a:spLocks noChangeArrowheads="1"/>
              </p:cNvSpPr>
              <p:nvPr userDrawn="1"/>
            </p:nvSpPr>
            <p:spPr bwMode="auto">
              <a:xfrm>
                <a:off x="5878" y="1458"/>
                <a:ext cx="88" cy="141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38"/>
            <p:cNvSpPr>
              <a:spLocks noChangeArrowheads="1"/>
            </p:cNvSpPr>
            <p:nvPr userDrawn="1"/>
          </p:nvSpPr>
          <p:spPr bwMode="auto">
            <a:xfrm>
              <a:off x="6237" y="1887"/>
              <a:ext cx="206" cy="10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39"/>
            <p:cNvSpPr>
              <a:spLocks noChangeArrowheads="1"/>
            </p:cNvSpPr>
            <p:nvPr userDrawn="1"/>
          </p:nvSpPr>
          <p:spPr bwMode="auto">
            <a:xfrm>
              <a:off x="6275" y="1808"/>
              <a:ext cx="135" cy="1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40"/>
            <p:cNvSpPr>
              <a:spLocks noChangeArrowheads="1"/>
            </p:cNvSpPr>
            <p:nvPr userDrawn="1"/>
          </p:nvSpPr>
          <p:spPr bwMode="auto">
            <a:xfrm>
              <a:off x="6312" y="1756"/>
              <a:ext cx="56" cy="1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93"/>
            <p:cNvSpPr>
              <a:spLocks noChangeArrowheads="1"/>
            </p:cNvSpPr>
            <p:nvPr userDrawn="1"/>
          </p:nvSpPr>
          <p:spPr bwMode="auto">
            <a:xfrm>
              <a:off x="5163" y="1247"/>
              <a:ext cx="103" cy="162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97"/>
            <p:cNvSpPr>
              <a:spLocks noChangeArrowheads="1"/>
            </p:cNvSpPr>
            <p:nvPr userDrawn="1"/>
          </p:nvSpPr>
          <p:spPr bwMode="auto">
            <a:xfrm>
              <a:off x="5247" y="1770"/>
              <a:ext cx="8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00"/>
            <p:cNvSpPr>
              <a:spLocks noChangeArrowheads="1"/>
            </p:cNvSpPr>
            <p:nvPr userDrawn="1"/>
          </p:nvSpPr>
          <p:spPr bwMode="auto">
            <a:xfrm>
              <a:off x="5247" y="1448"/>
              <a:ext cx="38" cy="1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72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6" y="6319672"/>
            <a:ext cx="1005840" cy="195077"/>
          </a:xfrm>
          <a:prstGeom prst="rect">
            <a:avLst/>
          </a:prstGeom>
        </p:spPr>
      </p:pic>
      <p:sp>
        <p:nvSpPr>
          <p:cNvPr id="7" name="Rectangle 6"/>
          <p:cNvSpPr/>
          <p:nvPr userDrawn="1"/>
        </p:nvSpPr>
        <p:spPr bwMode="auto">
          <a:xfrm>
            <a:off x="457202"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3545340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8995" y="6287388"/>
            <a:ext cx="1005840" cy="195077"/>
          </a:xfrm>
          <a:prstGeom prst="rect">
            <a:avLst/>
          </a:prstGeom>
        </p:spPr>
      </p:pic>
      <p:sp>
        <p:nvSpPr>
          <p:cNvPr id="10" name="Rectangle 9"/>
          <p:cNvSpPr/>
          <p:nvPr userDrawn="1"/>
        </p:nvSpPr>
        <p:spPr bwMode="gray">
          <a:xfrm>
            <a:off x="274704" y="1211264"/>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74640" y="1211263"/>
            <a:ext cx="7315200" cy="1828804"/>
          </a:xfrm>
          <a:noFill/>
        </p:spPr>
        <p:txBody>
          <a:bodyPr lIns="146304" tIns="91440" rIns="146304" bIns="91440" anchor="t" anchorCtr="0"/>
          <a:lstStyle>
            <a:lvl1pPr>
              <a:defRPr sz="5998"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4" y="3030538"/>
            <a:ext cx="7315200" cy="1830388"/>
          </a:xfrm>
          <a:noFill/>
        </p:spPr>
        <p:txBody>
          <a:bodyPr lIns="146304" tIns="109728" rIns="146304" bIns="109728">
            <a:noAutofit/>
          </a:bodyPr>
          <a:lstStyle>
            <a:lvl1pPr marL="0" indent="0">
              <a:spcBef>
                <a:spcPts val="0"/>
              </a:spcBef>
              <a:buNone/>
              <a:defRPr sz="3198"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11668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80"/>
            <a:ext cx="12436475" cy="6989566"/>
          </a:xfrm>
          <a:prstGeom prst="rect">
            <a:avLst/>
          </a:prstGeom>
        </p:spPr>
      </p:pic>
      <p:sp>
        <p:nvSpPr>
          <p:cNvPr id="5" name="Rectangle 4"/>
          <p:cNvSpPr/>
          <p:nvPr userDrawn="1"/>
        </p:nvSpPr>
        <p:spPr bwMode="auto">
          <a:xfrm>
            <a:off x="273844" y="295275"/>
            <a:ext cx="6402388" cy="6402388"/>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4829" y="534928"/>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28" tIns="146262" rIns="182828" bIns="146262" rtlCol="0">
            <a:no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7" name="Title 1"/>
          <p:cNvSpPr>
            <a:spLocks noGrp="1"/>
          </p:cNvSpPr>
          <p:nvPr>
            <p:ph type="ctrTitle" hasCustomPrompt="1"/>
          </p:nvPr>
        </p:nvSpPr>
        <p:spPr>
          <a:xfrm>
            <a:off x="383492" y="1441152"/>
            <a:ext cx="5143830" cy="2538441"/>
          </a:xfrm>
        </p:spPr>
        <p:txBody>
          <a:bodyPr/>
          <a:lstStyle>
            <a:lvl1pPr>
              <a:defRPr sz="51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6" y="4197653"/>
            <a:ext cx="7834977" cy="851515"/>
          </a:xfrm>
        </p:spPr>
        <p:txBody>
          <a:bodyPr anchor="ctr"/>
          <a:lstStyle>
            <a:lvl1pPr marL="0" indent="0" algn="l">
              <a:lnSpc>
                <a:spcPts val="2600"/>
              </a:lnSpc>
              <a:buNone/>
              <a:defRPr sz="1598">
                <a:solidFill>
                  <a:schemeClr val="tx1"/>
                </a:solidFill>
                <a:latin typeface="+mj-lt"/>
              </a:defRPr>
            </a:lvl1pPr>
            <a:lvl2pPr marL="457024" indent="0" algn="ctr">
              <a:buNone/>
              <a:defRPr>
                <a:solidFill>
                  <a:schemeClr val="tx1">
                    <a:tint val="75000"/>
                  </a:schemeClr>
                </a:solidFill>
              </a:defRPr>
            </a:lvl2pPr>
            <a:lvl3pPr marL="914049" indent="0" algn="ctr">
              <a:buNone/>
              <a:defRPr>
                <a:solidFill>
                  <a:schemeClr val="tx1">
                    <a:tint val="75000"/>
                  </a:schemeClr>
                </a:solidFill>
              </a:defRPr>
            </a:lvl3pPr>
            <a:lvl4pPr marL="1371073" indent="0" algn="ctr">
              <a:buNone/>
              <a:defRPr>
                <a:solidFill>
                  <a:schemeClr val="tx1">
                    <a:tint val="75000"/>
                  </a:schemeClr>
                </a:solidFill>
              </a:defRPr>
            </a:lvl4pPr>
            <a:lvl5pPr marL="1828098" indent="0" algn="ctr">
              <a:buNone/>
              <a:defRPr>
                <a:solidFill>
                  <a:schemeClr val="tx1">
                    <a:tint val="75000"/>
                  </a:schemeClr>
                </a:solidFill>
              </a:defRPr>
            </a:lvl5pPr>
            <a:lvl6pPr marL="2285122" indent="0" algn="ctr">
              <a:buNone/>
              <a:defRPr>
                <a:solidFill>
                  <a:schemeClr val="tx1">
                    <a:tint val="75000"/>
                  </a:schemeClr>
                </a:solidFill>
              </a:defRPr>
            </a:lvl6pPr>
            <a:lvl7pPr marL="2742146" indent="0" algn="ctr">
              <a:buNone/>
              <a:defRPr>
                <a:solidFill>
                  <a:schemeClr val="tx1">
                    <a:tint val="75000"/>
                  </a:schemeClr>
                </a:solidFill>
              </a:defRPr>
            </a:lvl7pPr>
            <a:lvl8pPr marL="3199170" indent="0" algn="ctr">
              <a:buNone/>
              <a:defRPr>
                <a:solidFill>
                  <a:schemeClr val="tx1">
                    <a:tint val="75000"/>
                  </a:schemeClr>
                </a:solidFill>
              </a:defRPr>
            </a:lvl8pPr>
            <a:lvl9pPr marL="365619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8040824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166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8591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55510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16505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0933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42397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26243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3988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205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6820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00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777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227" indent="-287227">
              <a:spcBef>
                <a:spcPts val="1224"/>
              </a:spcBef>
              <a:buClr>
                <a:schemeClr val="tx1"/>
              </a:buClr>
              <a:buFont typeface="Arial" pitchFamily="34" charset="0"/>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536079"/>
          </a:xfrm>
        </p:spPr>
        <p:txBody>
          <a:bodyPr wrap="square">
            <a:spAutoFit/>
          </a:bodyPr>
          <a:lstStyle>
            <a:lvl1pPr marL="287227" indent="-287227">
              <a:spcBef>
                <a:spcPts val="1224"/>
              </a:spcBef>
              <a:buClr>
                <a:schemeClr val="tx1"/>
              </a:buClr>
              <a:buFont typeface="Arial" pitchFamily="34" charset="0"/>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6393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227" indent="-287227">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536079"/>
          </a:xfrm>
        </p:spPr>
        <p:txBody>
          <a:bodyPr wrap="square">
            <a:spAutoFit/>
          </a:bodyPr>
          <a:lstStyle>
            <a:lvl1pPr marL="287227" indent="-287227">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621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0862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892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5384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0389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5"/>
            <a:ext cx="10463986" cy="1720381"/>
          </a:xfrm>
          <a:prstGeom prst="rect">
            <a:avLst/>
          </a:prstGeom>
        </p:spPr>
        <p:txBody>
          <a:bodyPr lIns="146304" tIns="91440" rIns="146304" bIns="91440"/>
          <a:lstStyle>
            <a:lvl1pPr algn="l">
              <a:defRPr sz="5998">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55642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780578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113227" y="2125664"/>
            <a:ext cx="8219813" cy="1828800"/>
          </a:xfrm>
        </p:spPr>
        <p:txBody>
          <a:bodyPr/>
          <a:lstStyle>
            <a:lvl1pPr>
              <a:defRPr sz="5998" baseline="0"/>
            </a:lvl1pPr>
          </a:lstStyle>
          <a:p>
            <a:r>
              <a:rPr lang="en-US" dirty="0"/>
              <a:t>Click to edit Master title style</a:t>
            </a:r>
          </a:p>
        </p:txBody>
      </p:sp>
    </p:spTree>
    <p:extLst>
      <p:ext uri="{BB962C8B-B14F-4D97-AF65-F5344CB8AC3E}">
        <p14:creationId xmlns:p14="http://schemas.microsoft.com/office/powerpoint/2010/main" val="269167931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6367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85836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42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81" indent="0">
              <a:buNone/>
              <a:defRPr>
                <a:gradFill>
                  <a:gsLst>
                    <a:gs pos="1250">
                      <a:srgbClr val="000000"/>
                    </a:gs>
                    <a:gs pos="100000">
                      <a:srgbClr val="000000"/>
                    </a:gs>
                  </a:gsLst>
                  <a:lin ang="5400000" scaled="0"/>
                </a:gradFill>
                <a:latin typeface="Segoe UI" pitchFamily="34" charset="0"/>
                <a:cs typeface="Segoe UI" pitchFamily="34" charset="0"/>
              </a:defRPr>
            </a:lvl3pPr>
            <a:lvl4pPr marL="81424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175192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764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086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5"/>
            <a:ext cx="10463986" cy="1720381"/>
          </a:xfrm>
          <a:prstGeom prst="rect">
            <a:avLst/>
          </a:prstGeom>
        </p:spPr>
        <p:txBody>
          <a:bodyPr lIns="146304" tIns="91440" rIns="146304" bIns="91440"/>
          <a:lstStyle>
            <a:lvl1pPr algn="l">
              <a:defRPr sz="5998">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94577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16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1"/>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4910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8000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7801232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322341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Tree>
    <p:extLst>
      <p:ext uri="{BB962C8B-B14F-4D97-AF65-F5344CB8AC3E}">
        <p14:creationId xmlns:p14="http://schemas.microsoft.com/office/powerpoint/2010/main" val="192308766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803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1223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61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15439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707244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65082184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9459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029224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87198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2575737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0602764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8692128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475917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4370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51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978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8851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15326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07720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53436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511474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0203883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207619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74997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72308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494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480316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76827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578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7680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168825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2532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307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238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680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4594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333786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0124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68911528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34889401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955485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944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939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0332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37398256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34858871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5732202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726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8429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68389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022310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690662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891597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7733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9391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493710"/>
            <a:ext cx="11889246"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
        <p:nvSpPr>
          <p:cNvPr id="5" name="Title 1"/>
          <p:cNvSpPr>
            <a:spLocks noGrp="1"/>
          </p:cNvSpPr>
          <p:nvPr>
            <p:ph type="title"/>
          </p:nvPr>
        </p:nvSpPr>
        <p:spPr>
          <a:xfrm>
            <a:off x="274321" y="296898"/>
            <a:ext cx="11889564" cy="917575"/>
          </a:xfrm>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082878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573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18419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4799">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8489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0913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08071524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9592244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320" y="1044507"/>
            <a:ext cx="11888787" cy="517064"/>
          </a:xfrm>
        </p:spPr>
        <p:txBody>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j-lt"/>
                <a:ea typeface="+mn-ea"/>
                <a:cs typeface="+mn-cs"/>
              </a:defRPr>
            </a:lvl1pPr>
            <a:lvl4pPr>
              <a:defRPr lang="en-US" sz="2400"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043935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6347672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4268540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dirty="0"/>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73072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822071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6754685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92974427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210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84348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22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6970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57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4885731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131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6091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02113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7022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3316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7183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84021485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53196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8912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72589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83282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62061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1292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5590427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60944016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30755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881278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480570" y="6704327"/>
            <a:ext cx="3475341" cy="148188"/>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944" b="0" i="0" u="none" strike="noStrike" kern="1200" cap="none" spc="135"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74640" y="1212852"/>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33148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3116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736361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60095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647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39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106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9629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60" tIns="38834" rIns="77660" bIns="38834" numCol="1" rtlCol="0" anchor="ctr" anchorCtr="0" compatLnSpc="1">
            <a:prstTxWarp prst="textNoShape">
              <a:avLst/>
            </a:prstTxWarp>
          </a:bodyPr>
          <a:lstStyle/>
          <a:p>
            <a:pPr algn="ctr" defTabSz="776311"/>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35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738664"/>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5111606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44046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362813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377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7588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0715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17899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19090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134893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009045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556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917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12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207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353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69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072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334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9778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594421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1031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052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842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363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140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6141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084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993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711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778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501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48487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224562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457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56923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9937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6243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76517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117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39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9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8298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5236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7789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303498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457416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65884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1423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43020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984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984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996957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29505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0259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5708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2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000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5935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4192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740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07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0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825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74018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5175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427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67440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817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0226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8860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4059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074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6502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07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70143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38898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5746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54838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5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7801538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721020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153779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theme" Target="../theme/theme10.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image" Target="../media/image87.png"/><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theme" Target="../theme/theme11.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8.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8.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theme" Target="../theme/theme7.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image" Target="../media/image8.png"/><Relationship Id="rId3" Type="http://schemas.openxmlformats.org/officeDocument/2006/relationships/slideLayout" Target="../slideLayouts/slideLayout162.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theme" Target="../theme/theme9.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014851396"/>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 id="2147484836" r:id="rId18"/>
    <p:sldLayoutId id="2147484837" r:id="rId19"/>
    <p:sldLayoutId id="2147484838" r:id="rId20"/>
    <p:sldLayoutId id="2147484839" r:id="rId21"/>
    <p:sldLayoutId id="2147484883" r:id="rId22"/>
    <p:sldLayoutId id="2147484884" r:id="rId23"/>
    <p:sldLayoutId id="2147484906" r:id="rId24"/>
    <p:sldLayoutId id="214748502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264341201"/>
      </p:ext>
    </p:extLst>
  </p:cSld>
  <p:clrMap bg1="lt1" tx1="dk1" bg2="lt2" tx2="dk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989926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5" r:id="rId4"/>
    <p:sldLayoutId id="2147485076" r:id="rId5"/>
    <p:sldLayoutId id="2147485077" r:id="rId6"/>
    <p:sldLayoutId id="2147485078" r:id="rId7"/>
    <p:sldLayoutId id="2147485079" r:id="rId8"/>
    <p:sldLayoutId id="2147485080" r:id="rId9"/>
    <p:sldLayoutId id="2147485081" r:id="rId10"/>
    <p:sldLayoutId id="2147485082" r:id="rId11"/>
    <p:sldLayoutId id="2147485083" r:id="rId12"/>
    <p:sldLayoutId id="2147485084" r:id="rId13"/>
    <p:sldLayoutId id="2147485085" r:id="rId14"/>
    <p:sldLayoutId id="2147485086" r:id="rId15"/>
    <p:sldLayoutId id="2147485087" r:id="rId16"/>
    <p:sldLayoutId id="2147485088" r:id="rId17"/>
    <p:sldLayoutId id="2147485089" r:id="rId18"/>
    <p:sldLayoutId id="2147485090" r:id="rId19"/>
    <p:sldLayoutId id="2147485091" r:id="rId20"/>
    <p:sldLayoutId id="2147485092" r:id="rId21"/>
    <p:sldLayoutId id="2147485093" r:id="rId22"/>
    <p:sldLayoutId id="2147485094" r:id="rId23"/>
    <p:sldLayoutId id="2147485095" r:id="rId2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Green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06597930"/>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878329102"/>
      </p:ext>
    </p:extLst>
  </p:cSld>
  <p:clrMap bg1="lt1" tx1="dk1" bg2="lt2" tx2="dk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 id="2147484877" r:id="rId18"/>
    <p:sldLayoutId id="2147484878" r:id="rId19"/>
    <p:sldLayoutId id="2147484879" r:id="rId20"/>
    <p:sldLayoutId id="214748488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255151419"/>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 id="2147484898" r:id="rId12"/>
    <p:sldLayoutId id="2147484899" r:id="rId13"/>
    <p:sldLayoutId id="2147484900" r:id="rId14"/>
    <p:sldLayoutId id="2147484901" r:id="rId15"/>
    <p:sldLayoutId id="2147484902" r:id="rId16"/>
    <p:sldLayoutId id="2147484903" r:id="rId17"/>
    <p:sldLayoutId id="2147484904" r:id="rId18"/>
    <p:sldLayoutId id="2147484905"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8"/>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921027233"/>
      </p:ext>
    </p:extLst>
  </p:cSld>
  <p:clrMap bg1="dk1" tx1="lt1" bg2="dk2" tx2="lt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 id="2147484922" r:id="rId15"/>
    <p:sldLayoutId id="2147484923" r:id="rId1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37622348"/>
      </p:ext>
    </p:extLst>
  </p:cSld>
  <p:clrMap bg1="dk1" tx1="lt1" bg2="dk2" tx2="lt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7" r:id="rId13"/>
    <p:sldLayoutId id="2147484938" r:id="rId14"/>
    <p:sldLayoutId id="2147484939" r:id="rId15"/>
    <p:sldLayoutId id="2147484940" r:id="rId16"/>
    <p:sldLayoutId id="2147484941" r:id="rId17"/>
    <p:sldLayoutId id="2147484942" r:id="rId18"/>
    <p:sldLayoutId id="2147484943" r:id="rId19"/>
    <p:sldLayoutId id="2147484944" r:id="rId20"/>
    <p:sldLayoutId id="2147484945" r:id="rId21"/>
    <p:sldLayoutId id="2147484946" r:id="rId22"/>
    <p:sldLayoutId id="2147484947" r:id="rId23"/>
    <p:sldLayoutId id="2147484948"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702624"/>
      </p:ext>
    </p:extLst>
  </p:cSld>
  <p:clrMap bg1="dk1" tx1="lt1" bg2="dk2" tx2="lt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10/30/2017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67521696"/>
      </p:ext>
    </p:extLst>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7" r:id="rId6"/>
    <p:sldLayoutId id="2147484988" r:id="rId7"/>
    <p:sldLayoutId id="2147484989" r:id="rId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28727023"/>
      </p:ext>
    </p:extLst>
  </p:cSld>
  <p:clrMap bg1="dk1" tx1="lt1" bg2="dk2" tx2="lt2" accent1="accent1" accent2="accent2" accent3="accent3" accent4="accent4" accent5="accent5" accent6="accent6" hlink="hlink" folHlink="folHlink"/>
  <p:sldLayoutIdLst>
    <p:sldLayoutId id="2147484991" r:id="rId1"/>
    <p:sldLayoutId id="2147484992" r:id="rId2"/>
    <p:sldLayoutId id="2147484993" r:id="rId3"/>
    <p:sldLayoutId id="2147484994" r:id="rId4"/>
    <p:sldLayoutId id="2147484995" r:id="rId5"/>
    <p:sldLayoutId id="2147484996" r:id="rId6"/>
    <p:sldLayoutId id="2147484997" r:id="rId7"/>
    <p:sldLayoutId id="2147484998" r:id="rId8"/>
    <p:sldLayoutId id="2147484999" r:id="rId9"/>
    <p:sldLayoutId id="2147485000" r:id="rId10"/>
    <p:sldLayoutId id="2147485001" r:id="rId11"/>
    <p:sldLayoutId id="2147485002" r:id="rId12"/>
    <p:sldLayoutId id="2147485003" r:id="rId13"/>
    <p:sldLayoutId id="2147485004" r:id="rId14"/>
    <p:sldLayoutId id="2147485005" r:id="rId15"/>
    <p:sldLayoutId id="2147485006" r:id="rId16"/>
    <p:sldLayoutId id="2147485007" r:id="rId17"/>
    <p:sldLayoutId id="2147485008" r:id="rId18"/>
    <p:sldLayoutId id="2147485009" r:id="rId19"/>
    <p:sldLayoutId id="2147485010" r:id="rId20"/>
    <p:sldLayoutId id="2147485011" r:id="rId21"/>
    <p:sldLayoutId id="2147485012" r:id="rId22"/>
    <p:sldLayoutId id="2147485013" r:id="rId23"/>
    <p:sldLayoutId id="2147485014" r:id="rId24"/>
    <p:sldLayoutId id="2147485015" r:id="rId25"/>
    <p:sldLayoutId id="2147485016" r:id="rId26"/>
    <p:sldLayoutId id="2147485017" r:id="rId27"/>
    <p:sldLayoutId id="2147485018" r:id="rId28"/>
    <p:sldLayoutId id="2147485019" r:id="rId29"/>
    <p:sldLayoutId id="2147485020" r:id="rId30"/>
    <p:sldLayoutId id="2147485021" r:id="rId31"/>
    <p:sldLayoutId id="2147485022" r:id="rId32"/>
    <p:sldLayoutId id="2147485023" r:id="rId33"/>
    <p:sldLayoutId id="2147485024" r:id="rId34"/>
    <p:sldLayoutId id="2147485025" r:id="rId35"/>
    <p:sldLayoutId id="2147485026" r:id="rId36"/>
    <p:sldLayoutId id="2147485027"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hyss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5.png"/><Relationship Id="rId5" Type="http://schemas.openxmlformats.org/officeDocument/2006/relationships/notesSlide" Target="../notesSlides/notesSlide11.xml"/><Relationship Id="rId4"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9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3.xml"/><Relationship Id="rId1" Type="http://schemas.openxmlformats.org/officeDocument/2006/relationships/slideLayout" Target="../slideLayouts/slideLayout154.xml"/><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23.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3.emf"/><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3.xml"/></Relationships>
</file>

<file path=ppt/slides/_rels/slide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xml"/><Relationship Id="rId1" Type="http://schemas.openxmlformats.org/officeDocument/2006/relationships/slideLayout" Target="../slideLayouts/slideLayout157.xml"/><Relationship Id="rId5" Type="http://schemas.openxmlformats.org/officeDocument/2006/relationships/image" Target="../media/image91.emf"/><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xml"/><Relationship Id="rId1" Type="http://schemas.openxmlformats.org/officeDocument/2006/relationships/slideLayout" Target="../slideLayouts/slideLayout153.xml"/><Relationship Id="rId5" Type="http://schemas.openxmlformats.org/officeDocument/2006/relationships/image" Target="../media/image94.emf"/><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319" y="1441151"/>
            <a:ext cx="5648720" cy="2538441"/>
          </a:xfrm>
        </p:spPr>
        <p:txBody>
          <a:bodyPr/>
          <a:lstStyle/>
          <a:p>
            <a:r>
              <a:rPr lang="en-US" sz="5507" dirty="0"/>
              <a:t>Infrastructure as a Service Overview</a:t>
            </a:r>
            <a:endParaRPr lang="en-US" dirty="0"/>
          </a:p>
        </p:txBody>
      </p:sp>
      <p:sp>
        <p:nvSpPr>
          <p:cNvPr id="4" name="Subtitle 3"/>
          <p:cNvSpPr>
            <a:spLocks noGrp="1"/>
          </p:cNvSpPr>
          <p:nvPr>
            <p:ph type="subTitle" idx="1"/>
          </p:nvPr>
        </p:nvSpPr>
        <p:spPr>
          <a:xfrm>
            <a:off x="384319" y="4827358"/>
            <a:ext cx="7833866" cy="901722"/>
          </a:xfrm>
        </p:spPr>
        <p:txBody>
          <a:bodyPr/>
          <a:lstStyle/>
          <a:p>
            <a:r>
              <a:rPr lang="en-US" sz="1632" dirty="0"/>
              <a:t>Hyunsuk Shin (</a:t>
            </a:r>
            <a:r>
              <a:rPr lang="en-US" sz="1632" dirty="0">
                <a:hlinkClick r:id="rId3"/>
              </a:rPr>
              <a:t>hyssh@microsoft.com</a:t>
            </a:r>
            <a:r>
              <a:rPr lang="en-US" sz="1632" dirty="0"/>
              <a:t>)</a:t>
            </a:r>
          </a:p>
          <a:p>
            <a:r>
              <a:rPr lang="en-US" sz="1632" dirty="0"/>
              <a:t>MTC Seattle</a:t>
            </a:r>
            <a:endParaRPr lang="en-US" dirty="0"/>
          </a:p>
        </p:txBody>
      </p:sp>
    </p:spTree>
    <p:extLst>
      <p:ext uri="{BB962C8B-B14F-4D97-AF65-F5344CB8AC3E}">
        <p14:creationId xmlns:p14="http://schemas.microsoft.com/office/powerpoint/2010/main" val="743441827"/>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Bring Your Own Server/VHD</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15" name="Rectangle 14">
            <a:extLst>
              <a:ext uri="{FF2B5EF4-FFF2-40B4-BE49-F238E27FC236}">
                <a16:creationId xmlns:a16="http://schemas.microsoft.com/office/drawing/2014/main" id="{ABBA0D83-912D-42B4-94DF-DF43CBA15E70}"/>
              </a:ext>
            </a:extLst>
          </p:cNvPr>
          <p:cNvSpPr/>
          <p:nvPr/>
        </p:nvSpPr>
        <p:spPr bwMode="auto">
          <a:xfrm>
            <a:off x="1569864" y="1390566"/>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0CC28F7A-AF0C-4B99-81CE-FB8BE8117473}"/>
              </a:ext>
            </a:extLst>
          </p:cNvPr>
          <p:cNvSpPr/>
          <p:nvPr/>
        </p:nvSpPr>
        <p:spPr bwMode="auto">
          <a:xfrm>
            <a:off x="1570328" y="1390562"/>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kern="0" dirty="0">
                <a:solidFill>
                  <a:srgbClr val="5F5F5F">
                    <a:alpha val="99000"/>
                  </a:srgbClr>
                </a:solidFill>
                <a:ea typeface="Segoe UI" pitchFamily="34" charset="0"/>
                <a:cs typeface="Segoe UI" pitchFamily="34" charset="0"/>
              </a:rPr>
              <a:t>On-premises</a:t>
            </a:r>
          </a:p>
        </p:txBody>
      </p:sp>
      <p:sp>
        <p:nvSpPr>
          <p:cNvPr id="17" name="Freeform 24">
            <a:extLst>
              <a:ext uri="{FF2B5EF4-FFF2-40B4-BE49-F238E27FC236}">
                <a16:creationId xmlns:a16="http://schemas.microsoft.com/office/drawing/2014/main" id="{25F29CC2-28F4-4BCA-A62D-EC10AC0E6E2D}"/>
              </a:ext>
            </a:extLst>
          </p:cNvPr>
          <p:cNvSpPr>
            <a:spLocks noEditPoints="1"/>
          </p:cNvSpPr>
          <p:nvPr/>
        </p:nvSpPr>
        <p:spPr bwMode="black">
          <a:xfrm>
            <a:off x="2017666" y="2215645"/>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18" name="TextBox 17">
            <a:extLst>
              <a:ext uri="{FF2B5EF4-FFF2-40B4-BE49-F238E27FC236}">
                <a16:creationId xmlns:a16="http://schemas.microsoft.com/office/drawing/2014/main" id="{A90278E0-BF12-400E-B542-786AD765BF00}"/>
              </a:ext>
            </a:extLst>
          </p:cNvPr>
          <p:cNvSpPr txBox="1"/>
          <p:nvPr/>
        </p:nvSpPr>
        <p:spPr>
          <a:xfrm>
            <a:off x="1748119" y="2991877"/>
            <a:ext cx="1409243" cy="32839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On-premises Virtual Server</a:t>
            </a:r>
          </a:p>
        </p:txBody>
      </p:sp>
      <p:grpSp>
        <p:nvGrpSpPr>
          <p:cNvPr id="19" name="Group 18">
            <a:extLst>
              <a:ext uri="{FF2B5EF4-FFF2-40B4-BE49-F238E27FC236}">
                <a16:creationId xmlns:a16="http://schemas.microsoft.com/office/drawing/2014/main" id="{FBF22FEB-C9EA-41A3-A255-AB2F66F04CB3}"/>
              </a:ext>
            </a:extLst>
          </p:cNvPr>
          <p:cNvGrpSpPr/>
          <p:nvPr/>
        </p:nvGrpSpPr>
        <p:grpSpPr>
          <a:xfrm>
            <a:off x="3324347" y="2217147"/>
            <a:ext cx="2278187" cy="2621484"/>
            <a:chOff x="1972304" y="1566589"/>
            <a:chExt cx="2066296" cy="2340266"/>
          </a:xfrm>
        </p:grpSpPr>
        <p:sp>
          <p:nvSpPr>
            <p:cNvPr id="20" name="Right Arrow 32">
              <a:extLst>
                <a:ext uri="{FF2B5EF4-FFF2-40B4-BE49-F238E27FC236}">
                  <a16:creationId xmlns:a16="http://schemas.microsoft.com/office/drawing/2014/main" id="{53E8228A-85F8-45D3-AEC0-B1C7C491353F}"/>
                </a:ext>
              </a:extLst>
            </p:cNvPr>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grpSp>
          <p:nvGrpSpPr>
            <p:cNvPr id="21" name="Group 20">
              <a:extLst>
                <a:ext uri="{FF2B5EF4-FFF2-40B4-BE49-F238E27FC236}">
                  <a16:creationId xmlns:a16="http://schemas.microsoft.com/office/drawing/2014/main" id="{B1B62741-B595-48B1-902E-AC00F9355E28}"/>
                </a:ext>
              </a:extLst>
            </p:cNvPr>
            <p:cNvGrpSpPr/>
            <p:nvPr/>
          </p:nvGrpSpPr>
          <p:grpSpPr>
            <a:xfrm>
              <a:off x="3200399" y="1566589"/>
              <a:ext cx="838201" cy="1113144"/>
              <a:chOff x="3200399" y="1566589"/>
              <a:chExt cx="838201" cy="1113144"/>
            </a:xfrm>
          </p:grpSpPr>
          <p:sp>
            <p:nvSpPr>
              <p:cNvPr id="24" name="Folded Corner 36">
                <a:extLst>
                  <a:ext uri="{FF2B5EF4-FFF2-40B4-BE49-F238E27FC236}">
                    <a16:creationId xmlns:a16="http://schemas.microsoft.com/office/drawing/2014/main" id="{10B607C9-1797-4333-9144-1457A52BA03B}"/>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25" name="TextBox 24">
                <a:extLst>
                  <a:ext uri="{FF2B5EF4-FFF2-40B4-BE49-F238E27FC236}">
                    <a16:creationId xmlns:a16="http://schemas.microsoft.com/office/drawing/2014/main" id="{A12C4671-4807-454E-9611-82C4A8D3D093}"/>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err="1">
                    <a:solidFill>
                      <a:srgbClr val="5F5F5F">
                        <a:alpha val="99000"/>
                      </a:srgbClr>
                    </a:solidFill>
                    <a:latin typeface="+mn-lt"/>
                  </a:rPr>
                  <a:t>MyApp.vhd</a:t>
                </a:r>
                <a:endParaRPr lang="en-US" sz="1400" dirty="0">
                  <a:solidFill>
                    <a:srgbClr val="5F5F5F">
                      <a:alpha val="99000"/>
                    </a:srgbClr>
                  </a:solidFill>
                  <a:latin typeface="+mn-lt"/>
                </a:endParaRPr>
              </a:p>
            </p:txBody>
          </p:sp>
        </p:grpSp>
        <p:sp>
          <p:nvSpPr>
            <p:cNvPr id="22" name="Right Arrow 34">
              <a:extLst>
                <a:ext uri="{FF2B5EF4-FFF2-40B4-BE49-F238E27FC236}">
                  <a16:creationId xmlns:a16="http://schemas.microsoft.com/office/drawing/2014/main" id="{CBDC569B-FB54-441F-BAF7-07265A42FF09}"/>
                </a:ext>
              </a:extLst>
            </p:cNvPr>
            <p:cNvSpPr/>
            <p:nvPr/>
          </p:nvSpPr>
          <p:spPr bwMode="auto">
            <a:xfrm rot="5400000">
              <a:off x="3373672"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23" name="Freeform 35">
              <a:extLst>
                <a:ext uri="{FF2B5EF4-FFF2-40B4-BE49-F238E27FC236}">
                  <a16:creationId xmlns:a16="http://schemas.microsoft.com/office/drawing/2014/main" id="{9C68FE0E-87D4-47BB-8DA3-C208EF4B0F7F}"/>
                </a:ext>
              </a:extLst>
            </p:cNvPr>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Upload VHD</a:t>
              </a:r>
            </a:p>
          </p:txBody>
        </p:sp>
      </p:grpSp>
      <p:grpSp>
        <p:nvGrpSpPr>
          <p:cNvPr id="26" name="Group 25">
            <a:extLst>
              <a:ext uri="{FF2B5EF4-FFF2-40B4-BE49-F238E27FC236}">
                <a16:creationId xmlns:a16="http://schemas.microsoft.com/office/drawing/2014/main" id="{90DCDBA3-AB12-4E6C-A94D-BF96909C1B79}"/>
              </a:ext>
            </a:extLst>
          </p:cNvPr>
          <p:cNvGrpSpPr/>
          <p:nvPr/>
        </p:nvGrpSpPr>
        <p:grpSpPr>
          <a:xfrm>
            <a:off x="6320233" y="1390566"/>
            <a:ext cx="4491172" cy="4342513"/>
            <a:chOff x="4689547" y="828676"/>
            <a:chExt cx="4073454" cy="3876674"/>
          </a:xfrm>
        </p:grpSpPr>
        <p:sp>
          <p:nvSpPr>
            <p:cNvPr id="27" name="Rectangle 26">
              <a:extLst>
                <a:ext uri="{FF2B5EF4-FFF2-40B4-BE49-F238E27FC236}">
                  <a16:creationId xmlns:a16="http://schemas.microsoft.com/office/drawing/2014/main" id="{2D3AA28F-1CFC-4E61-82E3-DE7271CB8A5E}"/>
                </a:ext>
              </a:extLst>
            </p:cNvPr>
            <p:cNvSpPr/>
            <p:nvPr/>
          </p:nvSpPr>
          <p:spPr bwMode="auto">
            <a:xfrm>
              <a:off x="4695723" y="828676"/>
              <a:ext cx="4067278" cy="3876674"/>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28" name="Rectangle 27">
              <a:extLst>
                <a:ext uri="{FF2B5EF4-FFF2-40B4-BE49-F238E27FC236}">
                  <a16:creationId xmlns:a16="http://schemas.microsoft.com/office/drawing/2014/main" id="{5818A5DD-9F69-41B5-8D25-430750E97C3C}"/>
                </a:ext>
              </a:extLst>
            </p:cNvPr>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defTabSz="1219170">
                <a:lnSpc>
                  <a:spcPct val="90000"/>
                </a:lnSpc>
                <a:buSzPct val="90000"/>
                <a:defRPr/>
              </a:pPr>
              <a:r>
                <a:rPr lang="en-US" kern="0" dirty="0">
                  <a:solidFill>
                    <a:srgbClr val="0071BC">
                      <a:alpha val="99000"/>
                    </a:srgbClr>
                  </a:solidFill>
                  <a:ea typeface="Segoe UI" pitchFamily="34" charset="0"/>
                  <a:cs typeface="Segoe UI" pitchFamily="34" charset="0"/>
                </a:rPr>
                <a:t>Cloud</a:t>
              </a:r>
            </a:p>
          </p:txBody>
        </p:sp>
        <p:sp>
          <p:nvSpPr>
            <p:cNvPr id="29" name="Freeform 128">
              <a:extLst>
                <a:ext uri="{FF2B5EF4-FFF2-40B4-BE49-F238E27FC236}">
                  <a16:creationId xmlns:a16="http://schemas.microsoft.com/office/drawing/2014/main" id="{16EF4DDA-AEAB-4DB2-9617-ECAAAAB9D130}"/>
                </a:ext>
              </a:extLst>
            </p:cNvPr>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30" name="Can 42">
              <a:extLst>
                <a:ext uri="{FF2B5EF4-FFF2-40B4-BE49-F238E27FC236}">
                  <a16:creationId xmlns:a16="http://schemas.microsoft.com/office/drawing/2014/main" id="{921E6365-1E83-4F93-B740-CC37EF4D5872}"/>
                </a:ext>
              </a:extLst>
            </p:cNvPr>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31" name="Group 30">
            <a:extLst>
              <a:ext uri="{FF2B5EF4-FFF2-40B4-BE49-F238E27FC236}">
                <a16:creationId xmlns:a16="http://schemas.microsoft.com/office/drawing/2014/main" id="{5F850FA1-327A-4792-9C62-B30662437D70}"/>
              </a:ext>
            </a:extLst>
          </p:cNvPr>
          <p:cNvGrpSpPr/>
          <p:nvPr/>
        </p:nvGrpSpPr>
        <p:grpSpPr>
          <a:xfrm>
            <a:off x="7686518" y="3422184"/>
            <a:ext cx="3044545" cy="1416456"/>
            <a:chOff x="5928754" y="2642348"/>
            <a:chExt cx="2761376" cy="1264507"/>
          </a:xfrm>
        </p:grpSpPr>
        <p:sp>
          <p:nvSpPr>
            <p:cNvPr id="32" name="Right Arrow 44">
              <a:extLst>
                <a:ext uri="{FF2B5EF4-FFF2-40B4-BE49-F238E27FC236}">
                  <a16:creationId xmlns:a16="http://schemas.microsoft.com/office/drawing/2014/main" id="{E77A7529-3695-48F0-A679-6689ABCE1E3C}"/>
                </a:ext>
              </a:extLst>
            </p:cNvPr>
            <p:cNvSpPr/>
            <p:nvPr/>
          </p:nvSpPr>
          <p:spPr bwMode="auto">
            <a:xfrm>
              <a:off x="5928754"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33" name="Freeform 45">
              <a:extLst>
                <a:ext uri="{FF2B5EF4-FFF2-40B4-BE49-F238E27FC236}">
                  <a16:creationId xmlns:a16="http://schemas.microsoft.com/office/drawing/2014/main" id="{F32D97B2-0BDC-432A-8F2C-F93CFF43CFD2}"/>
                </a:ext>
              </a:extLst>
            </p:cNvPr>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Create</a:t>
              </a:r>
              <a:br>
                <a:rPr lang="en-US" sz="1400" b="1" kern="0" dirty="0">
                  <a:ln>
                    <a:solidFill>
                      <a:srgbClr val="FFFFFF">
                        <a:alpha val="0"/>
                      </a:srgbClr>
                    </a:solidFill>
                  </a:ln>
                  <a:solidFill>
                    <a:srgbClr val="FFFFFF">
                      <a:alpha val="99000"/>
                    </a:srgbClr>
                  </a:solidFill>
                </a:rPr>
              </a:br>
              <a:r>
                <a:rPr lang="en-US" sz="1400" b="1" kern="0" dirty="0">
                  <a:ln>
                    <a:solidFill>
                      <a:srgbClr val="FFFFFF">
                        <a:alpha val="0"/>
                      </a:srgbClr>
                    </a:solidFill>
                  </a:ln>
                  <a:solidFill>
                    <a:srgbClr val="FFFFFF">
                      <a:alpha val="99000"/>
                    </a:srgbClr>
                  </a:solidFill>
                </a:rPr>
                <a:t>disk or</a:t>
              </a:r>
            </a:p>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image</a:t>
              </a:r>
            </a:p>
          </p:txBody>
        </p:sp>
        <p:sp>
          <p:nvSpPr>
            <p:cNvPr id="34" name="Right Arrow 46">
              <a:extLst>
                <a:ext uri="{FF2B5EF4-FFF2-40B4-BE49-F238E27FC236}">
                  <a16:creationId xmlns:a16="http://schemas.microsoft.com/office/drawing/2014/main" id="{B941BEF0-A420-42B4-948B-9DD8E128829F}"/>
                </a:ext>
              </a:extLst>
            </p:cNvPr>
            <p:cNvSpPr/>
            <p:nvPr/>
          </p:nvSpPr>
          <p:spPr bwMode="auto">
            <a:xfrm>
              <a:off x="7209858"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35" name="Freeform 24">
              <a:extLst>
                <a:ext uri="{FF2B5EF4-FFF2-40B4-BE49-F238E27FC236}">
                  <a16:creationId xmlns:a16="http://schemas.microsoft.com/office/drawing/2014/main" id="{BCEAFDE3-DBBA-4D3B-9BDA-D36825ECD09A}"/>
                </a:ext>
              </a:extLst>
            </p:cNvPr>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36" name="TextBox 35">
              <a:extLst>
                <a:ext uri="{FF2B5EF4-FFF2-40B4-BE49-F238E27FC236}">
                  <a16:creationId xmlns:a16="http://schemas.microsoft.com/office/drawing/2014/main" id="{D0C9E428-FAF6-4BFE-A645-775EB8744F7E}"/>
                </a:ext>
              </a:extLst>
            </p:cNvPr>
            <p:cNvSpPr txBox="1"/>
            <p:nvPr/>
          </p:nvSpPr>
          <p:spPr>
            <a:xfrm>
              <a:off x="7113771" y="264234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Provision VM from an image or a disk using a portal, a script or an API</a:t>
              </a:r>
            </a:p>
          </p:txBody>
        </p:sp>
      </p:grpSp>
      <p:sp>
        <p:nvSpPr>
          <p:cNvPr id="37" name="Content Placeholder 9">
            <a:extLst>
              <a:ext uri="{FF2B5EF4-FFF2-40B4-BE49-F238E27FC236}">
                <a16:creationId xmlns:a16="http://schemas.microsoft.com/office/drawing/2014/main" id="{022C6856-DADB-4337-8DBE-F98590614081}"/>
              </a:ext>
            </a:extLst>
          </p:cNvPr>
          <p:cNvSpPr txBox="1">
            <a:spLocks/>
          </p:cNvSpPr>
          <p:nvPr>
            <p:custDataLst>
              <p:tags r:id="rId1"/>
            </p:custDataLst>
          </p:nvPr>
        </p:nvSpPr>
        <p:spPr>
          <a:xfrm>
            <a:off x="1677608" y="4115601"/>
            <a:ext cx="3226192" cy="1667636"/>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Use Case</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Forklift Migration of VMs</a:t>
            </a:r>
          </a:p>
          <a:p>
            <a:pPr marL="206075" indent="-206075" defTabSz="1219120">
              <a:lnSpc>
                <a:spcPct val="90000"/>
              </a:lnSpc>
              <a:spcBef>
                <a:spcPts val="708"/>
              </a:spcBef>
              <a:defRPr/>
            </a:pPr>
            <a:r>
              <a:rPr lang="en-US" sz="1400" dirty="0" err="1">
                <a:ln>
                  <a:solidFill>
                    <a:srgbClr val="FFFFFF">
                      <a:alpha val="0"/>
                    </a:srgbClr>
                  </a:solidFill>
                </a:ln>
                <a:solidFill>
                  <a:srgbClr val="5F5F5F">
                    <a:alpha val="99000"/>
                  </a:srgbClr>
                </a:solidFill>
              </a:rPr>
              <a:t>Sysprepped</a:t>
            </a:r>
            <a:r>
              <a:rPr lang="en-US" sz="1400" dirty="0">
                <a:ln>
                  <a:solidFill>
                    <a:srgbClr val="FFFFFF">
                      <a:alpha val="0"/>
                    </a:srgbClr>
                  </a:solidFill>
                </a:ln>
                <a:solidFill>
                  <a:srgbClr val="5F5F5F">
                    <a:alpha val="99000"/>
                  </a:srgbClr>
                </a:solidFill>
              </a:rPr>
              <a:t> Images</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Use Add-</a:t>
            </a:r>
            <a:r>
              <a:rPr lang="en-US" sz="1400" dirty="0" err="1">
                <a:ln>
                  <a:solidFill>
                    <a:srgbClr val="FFFFFF">
                      <a:alpha val="0"/>
                    </a:srgbClr>
                  </a:solidFill>
                </a:ln>
                <a:solidFill>
                  <a:srgbClr val="5F5F5F">
                    <a:alpha val="99000"/>
                  </a:srgbClr>
                </a:solidFill>
              </a:rPr>
              <a:t>AzureVHD</a:t>
            </a:r>
            <a:r>
              <a:rPr lang="en-US" sz="1400" dirty="0">
                <a:ln>
                  <a:solidFill>
                    <a:srgbClr val="FFFFFF">
                      <a:alpha val="0"/>
                    </a:srgbClr>
                  </a:solidFill>
                </a:ln>
                <a:solidFill>
                  <a:srgbClr val="5F5F5F">
                    <a:alpha val="99000"/>
                  </a:srgbClr>
                </a:solidFill>
              </a:rPr>
              <a:t> to upload</a:t>
            </a:r>
          </a:p>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VHD must be fixed disk </a:t>
            </a:r>
          </a:p>
          <a:p>
            <a:pPr marL="0" indent="0" defTabSz="1219120">
              <a:lnSpc>
                <a:spcPct val="90000"/>
              </a:lnSpc>
              <a:spcBef>
                <a:spcPts val="708"/>
              </a:spcBef>
              <a:buNone/>
              <a:defRPr/>
            </a:pPr>
            <a:r>
              <a:rPr lang="en-US" sz="1400" dirty="0">
                <a:ln>
                  <a:solidFill>
                    <a:srgbClr val="FFFFFF">
                      <a:alpha val="0"/>
                    </a:srgbClr>
                  </a:solidFill>
                </a:ln>
                <a:solidFill>
                  <a:srgbClr val="5F5F5F">
                    <a:alpha val="99000"/>
                  </a:srgbClr>
                </a:solidFill>
              </a:rPr>
              <a:t>* Disk must be converted before upload</a:t>
            </a:r>
          </a:p>
        </p:txBody>
      </p:sp>
      <p:sp>
        <p:nvSpPr>
          <p:cNvPr id="38" name="Right Arrow 50">
            <a:extLst>
              <a:ext uri="{FF2B5EF4-FFF2-40B4-BE49-F238E27FC236}">
                <a16:creationId xmlns:a16="http://schemas.microsoft.com/office/drawing/2014/main" id="{C99A291B-38F2-4286-B892-47E125DD9D4E}"/>
              </a:ext>
            </a:extLst>
          </p:cNvPr>
          <p:cNvSpPr/>
          <p:nvPr/>
        </p:nvSpPr>
        <p:spPr bwMode="auto">
          <a:xfrm>
            <a:off x="5623929" y="4173472"/>
            <a:ext cx="1070793"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Tree>
    <p:extLst>
      <p:ext uri="{BB962C8B-B14F-4D97-AF65-F5344CB8AC3E}">
        <p14:creationId xmlns:p14="http://schemas.microsoft.com/office/powerpoint/2010/main" val="15190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sp>
        <p:nvSpPr>
          <p:cNvPr id="2" name="Text Placeholder 1"/>
          <p:cNvSpPr>
            <a:spLocks noGrp="1"/>
          </p:cNvSpPr>
          <p:nvPr>
            <p:ph type="body" sz="quarter" idx="10"/>
          </p:nvPr>
        </p:nvSpPr>
        <p:spPr/>
        <p:txBody>
          <a:bodyPr/>
          <a:lstStyle/>
          <a:p>
            <a:r>
              <a:rPr lang="en-US" dirty="0"/>
              <a:t>Availability</a:t>
            </a:r>
            <a:r>
              <a:rPr lang="en-US" sz="3999" dirty="0">
                <a:solidFill>
                  <a:srgbClr val="F8F8F8"/>
                </a:solidFill>
                <a:latin typeface="Segoe UI"/>
              </a:rPr>
              <a:t> </a:t>
            </a:r>
            <a:r>
              <a:rPr lang="en-US" dirty="0"/>
              <a:t>sets</a:t>
            </a:r>
          </a:p>
        </p:txBody>
      </p:sp>
      <p:sp>
        <p:nvSpPr>
          <p:cNvPr id="18" name="Rectangle 17"/>
          <p:cNvSpPr/>
          <p:nvPr>
            <p:custDataLst>
              <p:tags r:id="rId1"/>
            </p:custDataLst>
          </p:nvPr>
        </p:nvSpPr>
        <p:spPr bwMode="auto">
          <a:xfrm>
            <a:off x="1677975" y="2536737"/>
            <a:ext cx="5378225" cy="2801863"/>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19" name="Rectangle 18"/>
          <p:cNvSpPr/>
          <p:nvPr/>
        </p:nvSpPr>
        <p:spPr bwMode="auto">
          <a:xfrm>
            <a:off x="1947218" y="2866632"/>
            <a:ext cx="2129571" cy="21615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3" tIns="46599" rIns="93193" bIns="93230" numCol="1" spcCol="0" rtlCol="0" anchor="b" anchorCtr="0" compatLnSpc="1">
            <a:prstTxWarp prst="textNoShape">
              <a:avLst/>
            </a:prstTxWarp>
          </a:bodyPr>
          <a:lstStyle/>
          <a:p>
            <a:pPr algn="ctr" defTabSz="698716" fontAlgn="base">
              <a:spcBef>
                <a:spcPct val="0"/>
              </a:spcBef>
              <a:spcAft>
                <a:spcPct val="0"/>
              </a:spcAft>
            </a:pPr>
            <a:r>
              <a:rPr lang="en-US" b="1" dirty="0">
                <a:ln>
                  <a:solidFill>
                    <a:srgbClr val="FFFFFF">
                      <a:alpha val="0"/>
                    </a:srgbClr>
                  </a:solidFill>
                </a:ln>
                <a:solidFill>
                  <a:srgbClr val="FFFFFF"/>
                </a:solidFill>
                <a:latin typeface="Segoe UI"/>
              </a:rPr>
              <a:t>Virtual machine</a:t>
            </a:r>
          </a:p>
        </p:txBody>
      </p:sp>
      <p:sp>
        <p:nvSpPr>
          <p:cNvPr id="20" name="Rectangle 19"/>
          <p:cNvSpPr/>
          <p:nvPr/>
        </p:nvSpPr>
        <p:spPr bwMode="auto">
          <a:xfrm>
            <a:off x="4638375" y="2899961"/>
            <a:ext cx="2123695" cy="21282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3" tIns="46599" rIns="93193" bIns="93230" numCol="1" spcCol="0" rtlCol="0" anchor="b" anchorCtr="0" compatLnSpc="1">
            <a:prstTxWarp prst="textNoShape">
              <a:avLst/>
            </a:prstTxWarp>
          </a:bodyPr>
          <a:lstStyle/>
          <a:p>
            <a:pPr algn="ctr" defTabSz="698716" fontAlgn="base">
              <a:spcBef>
                <a:spcPct val="0"/>
              </a:spcBef>
              <a:spcAft>
                <a:spcPct val="0"/>
              </a:spcAft>
            </a:pPr>
            <a:r>
              <a:rPr lang="en-US" b="1" dirty="0">
                <a:ln>
                  <a:solidFill>
                    <a:srgbClr val="FFFFFF">
                      <a:alpha val="0"/>
                    </a:srgbClr>
                  </a:solidFill>
                </a:ln>
                <a:solidFill>
                  <a:srgbClr val="FFFFFF"/>
                </a:solidFill>
                <a:latin typeface="Segoe UI"/>
              </a:rPr>
              <a:t>Virtual machine</a:t>
            </a:r>
          </a:p>
        </p:txBody>
      </p:sp>
      <p:grpSp>
        <p:nvGrpSpPr>
          <p:cNvPr id="21" name="Group 20"/>
          <p:cNvGrpSpPr/>
          <p:nvPr/>
        </p:nvGrpSpPr>
        <p:grpSpPr>
          <a:xfrm>
            <a:off x="2057364" y="3127277"/>
            <a:ext cx="2019423" cy="1371603"/>
            <a:chOff x="1" y="2703286"/>
            <a:chExt cx="1520439" cy="1219200"/>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3234" tIns="46616" rIns="93234" bIns="46616" numCol="1" anchor="ctr" anchorCtr="0" compatLnSpc="1">
              <a:prstTxWarp prst="textNoShape">
                <a:avLst/>
              </a:prstTxWarp>
            </a:bodyPr>
            <a:lstStyle/>
            <a:p>
              <a:pPr algn="ctr" defTabSz="932384">
                <a:lnSpc>
                  <a:spcPct val="90000"/>
                </a:lnSpc>
              </a:pPr>
              <a:r>
                <a:rPr lang="en-US" sz="2000" dirty="0">
                  <a:solidFill>
                    <a:srgbClr val="000000">
                      <a:alpha val="99000"/>
                    </a:srgbClr>
                  </a:solidFill>
                  <a:latin typeface="Segoe UI"/>
                </a:rPr>
                <a:t>SQL Server</a:t>
              </a:r>
            </a:p>
            <a:p>
              <a:pPr algn="ctr" defTabSz="932384">
                <a:lnSpc>
                  <a:spcPct val="90000"/>
                </a:lnSpc>
              </a:pPr>
              <a:r>
                <a:rPr lang="en-US" sz="2000" dirty="0">
                  <a:solidFill>
                    <a:srgbClr val="000000">
                      <a:alpha val="99000"/>
                    </a:srgbClr>
                  </a:solidFill>
                  <a:latin typeface="Segoe UI"/>
                </a:rPr>
                <a:t>primary </a:t>
              </a:r>
            </a:p>
          </p:txBody>
        </p:sp>
      </p:grpSp>
      <p:grpSp>
        <p:nvGrpSpPr>
          <p:cNvPr id="24" name="Group 23"/>
          <p:cNvGrpSpPr/>
          <p:nvPr/>
        </p:nvGrpSpPr>
        <p:grpSpPr>
          <a:xfrm>
            <a:off x="4798140" y="3140824"/>
            <a:ext cx="1963929" cy="1329036"/>
            <a:chOff x="1" y="2673510"/>
            <a:chExt cx="1686130" cy="1199863"/>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26"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3234" tIns="46616" rIns="93234" bIns="46616" numCol="1" anchor="ctr" anchorCtr="0" compatLnSpc="1">
              <a:prstTxWarp prst="textNoShape">
                <a:avLst/>
              </a:prstTxWarp>
            </a:bodyPr>
            <a:lstStyle/>
            <a:p>
              <a:pPr algn="ctr" defTabSz="932384">
                <a:lnSpc>
                  <a:spcPct val="90000"/>
                </a:lnSpc>
              </a:pPr>
              <a:r>
                <a:rPr lang="en-US" sz="2000" dirty="0">
                  <a:solidFill>
                    <a:srgbClr val="000000">
                      <a:alpha val="99000"/>
                    </a:srgbClr>
                  </a:solidFill>
                  <a:latin typeface="Segoe UI"/>
                </a:rPr>
                <a:t>SQL Server</a:t>
              </a:r>
            </a:p>
            <a:p>
              <a:pPr algn="ctr" defTabSz="932384">
                <a:lnSpc>
                  <a:spcPct val="90000"/>
                </a:lnSpc>
              </a:pPr>
              <a:r>
                <a:rPr lang="en-US" sz="2000" dirty="0">
                  <a:solidFill>
                    <a:srgbClr val="000000">
                      <a:alpha val="99000"/>
                    </a:srgbClr>
                  </a:solidFill>
                  <a:latin typeface="Segoe UI"/>
                </a:rPr>
                <a:t>secondary </a:t>
              </a:r>
            </a:p>
          </p:txBody>
        </p:sp>
      </p:grpSp>
      <p:sp>
        <p:nvSpPr>
          <p:cNvPr id="27" name="Rectangle 26"/>
          <p:cNvSpPr/>
          <p:nvPr>
            <p:custDataLst>
              <p:tags r:id="rId2"/>
            </p:custDataLst>
          </p:nvPr>
        </p:nvSpPr>
        <p:spPr bwMode="auto">
          <a:xfrm>
            <a:off x="2336875" y="1974419"/>
            <a:ext cx="3972864"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2856" spc="-102" dirty="0">
                <a:ln w="3175">
                  <a:noFill/>
                </a:ln>
                <a:solidFill>
                  <a:srgbClr val="0072C6"/>
                </a:solidFill>
                <a:latin typeface="Segoe UI Light"/>
                <a:cs typeface="Segoe UI" pitchFamily="34" charset="0"/>
              </a:rPr>
              <a:t>Availability</a:t>
            </a:r>
            <a:r>
              <a:rPr lang="en-US" sz="2856" dirty="0">
                <a:solidFill>
                  <a:srgbClr val="0072C6"/>
                </a:solidFill>
                <a:latin typeface="Segoe UI"/>
              </a:rPr>
              <a:t> </a:t>
            </a:r>
            <a:r>
              <a:rPr lang="en-US" sz="2856" spc="-102" dirty="0">
                <a:ln w="3175">
                  <a:noFill/>
                </a:ln>
                <a:solidFill>
                  <a:srgbClr val="0072C6"/>
                </a:solidFill>
                <a:latin typeface="Segoe UI Light"/>
                <a:cs typeface="Segoe UI" pitchFamily="34" charset="0"/>
              </a:rPr>
              <a:t>set</a:t>
            </a:r>
          </a:p>
        </p:txBody>
      </p:sp>
      <p:sp>
        <p:nvSpPr>
          <p:cNvPr id="28" name="Rectangle 27"/>
          <p:cNvSpPr/>
          <p:nvPr>
            <p:custDataLst>
              <p:tags r:id="rId3"/>
            </p:custDataLst>
          </p:nvPr>
        </p:nvSpPr>
        <p:spPr bwMode="auto">
          <a:xfrm>
            <a:off x="1586891" y="5951603"/>
            <a:ext cx="5561022"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3198" dirty="0">
                <a:solidFill>
                  <a:srgbClr val="404040"/>
                </a:solidFill>
                <a:latin typeface="Segoe UI"/>
              </a:rPr>
              <a:t>High Availability (SLA 99.95)</a:t>
            </a:r>
          </a:p>
        </p:txBody>
      </p:sp>
      <p:sp>
        <p:nvSpPr>
          <p:cNvPr id="29" name="Left Brace 28"/>
          <p:cNvSpPr/>
          <p:nvPr/>
        </p:nvSpPr>
        <p:spPr>
          <a:xfrm rot="16200000">
            <a:off x="4103515" y="2664263"/>
            <a:ext cx="439584" cy="5649214"/>
          </a:xfrm>
          <a:prstGeom prst="leftBrace">
            <a:avLst>
              <a:gd name="adj1" fmla="val 39012"/>
              <a:gd name="adj2" fmla="val 53840"/>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b="1" dirty="0">
              <a:ln>
                <a:solidFill>
                  <a:sysClr val="windowText" lastClr="000000"/>
                </a:solidFill>
              </a:ln>
              <a:solidFill>
                <a:srgbClr val="404040"/>
              </a:solidFill>
              <a:latin typeface="Segoe UI"/>
            </a:endParaRPr>
          </a:p>
        </p:txBody>
      </p:sp>
      <p:sp>
        <p:nvSpPr>
          <p:cNvPr id="31" name="TextBox 30"/>
          <p:cNvSpPr txBox="1"/>
          <p:nvPr/>
        </p:nvSpPr>
        <p:spPr>
          <a:xfrm>
            <a:off x="7863906" y="2766940"/>
            <a:ext cx="3906796" cy="2072839"/>
          </a:xfrm>
          <a:prstGeom prst="rect">
            <a:avLst/>
          </a:prstGeom>
          <a:solidFill>
            <a:schemeClr val="accent1">
              <a:lumMod val="75000"/>
            </a:schemeClr>
          </a:solidFill>
          <a:ln>
            <a:noFill/>
          </a:ln>
        </p:spPr>
        <p:txBody>
          <a:bodyPr wrap="square" lIns="182854" tIns="0" rIns="182854" bIns="0" rtlCol="0" anchor="ctr" anchorCtr="0">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SLA High Availability </a:t>
            </a:r>
          </a:p>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Hardware and software</a:t>
            </a:r>
          </a:p>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Windows and Linux</a:t>
            </a:r>
            <a:endParaRPr lang="en-US" sz="2400" kern="0" dirty="0">
              <a:gradFill>
                <a:gsLst>
                  <a:gs pos="32075">
                    <a:srgbClr val="FFFFFF"/>
                  </a:gs>
                  <a:gs pos="51000">
                    <a:srgbClr val="FFFFFF"/>
                  </a:gs>
                </a:gsLst>
                <a:lin ang="5400000" scaled="1"/>
              </a:gradFill>
              <a:latin typeface="Segoe UI Light"/>
              <a:cs typeface="Segoe UI Semibold" panose="020B0702040204020203" pitchFamily="34" charset="0"/>
            </a:endParaRPr>
          </a:p>
        </p:txBody>
      </p:sp>
    </p:spTree>
    <p:extLst>
      <p:ext uri="{BB962C8B-B14F-4D97-AF65-F5344CB8AC3E}">
        <p14:creationId xmlns:p14="http://schemas.microsoft.com/office/powerpoint/2010/main" val="36931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sp>
        <p:nvSpPr>
          <p:cNvPr id="2" name="Text Placeholder 1"/>
          <p:cNvSpPr>
            <a:spLocks noGrp="1"/>
          </p:cNvSpPr>
          <p:nvPr>
            <p:ph type="body" sz="quarter" idx="10"/>
          </p:nvPr>
        </p:nvSpPr>
        <p:spPr/>
        <p:txBody>
          <a:bodyPr/>
          <a:lstStyle/>
          <a:p>
            <a:r>
              <a:rPr lang="en-US" dirty="0"/>
              <a:t>Single Instance SLA</a:t>
            </a:r>
          </a:p>
        </p:txBody>
      </p:sp>
      <p:sp>
        <p:nvSpPr>
          <p:cNvPr id="18" name="Rectangle 17"/>
          <p:cNvSpPr/>
          <p:nvPr>
            <p:custDataLst>
              <p:tags r:id="rId1"/>
            </p:custDataLst>
          </p:nvPr>
        </p:nvSpPr>
        <p:spPr bwMode="auto">
          <a:xfrm>
            <a:off x="1677975" y="2536737"/>
            <a:ext cx="5378225" cy="2801863"/>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28" name="Rectangle 27"/>
          <p:cNvSpPr/>
          <p:nvPr>
            <p:custDataLst>
              <p:tags r:id="rId2"/>
            </p:custDataLst>
          </p:nvPr>
        </p:nvSpPr>
        <p:spPr bwMode="auto">
          <a:xfrm>
            <a:off x="1586891" y="5951603"/>
            <a:ext cx="5561022"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3198" dirty="0">
                <a:solidFill>
                  <a:srgbClr val="404040"/>
                </a:solidFill>
                <a:latin typeface="Segoe UI"/>
              </a:rPr>
              <a:t>High Availability (SLA 99.9)</a:t>
            </a:r>
          </a:p>
        </p:txBody>
      </p:sp>
      <p:sp>
        <p:nvSpPr>
          <p:cNvPr id="29" name="Left Brace 28"/>
          <p:cNvSpPr/>
          <p:nvPr/>
        </p:nvSpPr>
        <p:spPr>
          <a:xfrm rot="16200000">
            <a:off x="4103515" y="2664263"/>
            <a:ext cx="439584" cy="5649214"/>
          </a:xfrm>
          <a:prstGeom prst="leftBrace">
            <a:avLst>
              <a:gd name="adj1" fmla="val 39012"/>
              <a:gd name="adj2" fmla="val 53840"/>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b="1" dirty="0">
              <a:ln>
                <a:solidFill>
                  <a:sysClr val="windowText" lastClr="000000"/>
                </a:solidFill>
              </a:ln>
              <a:solidFill>
                <a:srgbClr val="404040"/>
              </a:solidFill>
              <a:latin typeface="Segoe UI"/>
            </a:endParaRPr>
          </a:p>
        </p:txBody>
      </p:sp>
      <p:sp>
        <p:nvSpPr>
          <p:cNvPr id="31" name="TextBox 30"/>
          <p:cNvSpPr txBox="1"/>
          <p:nvPr/>
        </p:nvSpPr>
        <p:spPr>
          <a:xfrm>
            <a:off x="7863906" y="2766940"/>
            <a:ext cx="3906796" cy="2072839"/>
          </a:xfrm>
          <a:prstGeom prst="rect">
            <a:avLst/>
          </a:prstGeom>
          <a:solidFill>
            <a:schemeClr val="accent1">
              <a:lumMod val="75000"/>
            </a:schemeClr>
          </a:solidFill>
          <a:ln>
            <a:noFill/>
          </a:ln>
        </p:spPr>
        <p:txBody>
          <a:bodyPr wrap="square" lIns="182854" tIns="0" rIns="182854" bIns="0" rtlCol="0" anchor="ctr" anchorCtr="0">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Premium Disk</a:t>
            </a:r>
          </a:p>
        </p:txBody>
      </p:sp>
      <p:sp>
        <p:nvSpPr>
          <p:cNvPr id="16" name="Rectangle 15">
            <a:extLst>
              <a:ext uri="{FF2B5EF4-FFF2-40B4-BE49-F238E27FC236}">
                <a16:creationId xmlns:a16="http://schemas.microsoft.com/office/drawing/2014/main" id="{1F55F1C5-E37B-4F66-B9DC-2A59208406A9}"/>
              </a:ext>
            </a:extLst>
          </p:cNvPr>
          <p:cNvSpPr/>
          <p:nvPr/>
        </p:nvSpPr>
        <p:spPr>
          <a:xfrm>
            <a:off x="3434900" y="3259871"/>
            <a:ext cx="1737341" cy="1371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9FA99BD-CD28-4277-A6DB-3C6DF6F73CBA}"/>
              </a:ext>
            </a:extLst>
          </p:cNvPr>
          <p:cNvPicPr>
            <a:picLocks noChangeAspect="1"/>
          </p:cNvPicPr>
          <p:nvPr/>
        </p:nvPicPr>
        <p:blipFill>
          <a:blip r:embed="rId5"/>
          <a:stretch>
            <a:fillRect/>
          </a:stretch>
        </p:blipFill>
        <p:spPr>
          <a:xfrm>
            <a:off x="3383628" y="3025721"/>
            <a:ext cx="1839884" cy="1839884"/>
          </a:xfrm>
          <a:prstGeom prst="rect">
            <a:avLst/>
          </a:prstGeom>
        </p:spPr>
      </p:pic>
    </p:spTree>
    <p:extLst>
      <p:ext uri="{BB962C8B-B14F-4D97-AF65-F5344CB8AC3E}">
        <p14:creationId xmlns:p14="http://schemas.microsoft.com/office/powerpoint/2010/main" val="39213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pic>
        <p:nvPicPr>
          <p:cNvPr id="18" name="Picture 17"/>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pic>
        <p:nvPicPr>
          <p:cNvPr id="19" name="Picture 18"/>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pic>
        <p:nvPicPr>
          <p:cNvPr id="20" name="Picture 19"/>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grpSp>
        <p:nvGrpSpPr>
          <p:cNvPr id="21" name="Group 20"/>
          <p:cNvGrpSpPr/>
          <p:nvPr/>
        </p:nvGrpSpPr>
        <p:grpSpPr>
          <a:xfrm>
            <a:off x="1068201" y="3543107"/>
            <a:ext cx="1899566" cy="1580502"/>
            <a:chOff x="1036347" y="2371447"/>
            <a:chExt cx="2607624" cy="2247949"/>
          </a:xfrm>
        </p:grpSpPr>
        <p:sp>
          <p:nvSpPr>
            <p:cNvPr id="22" name="Hexagon 21"/>
            <p:cNvSpPr/>
            <p:nvPr/>
          </p:nvSpPr>
          <p:spPr bwMode="auto">
            <a:xfrm rot="19780699">
              <a:off x="1036347" y="2371447"/>
              <a:ext cx="2607624" cy="2247949"/>
            </a:xfrm>
            <a:prstGeom prst="hexagon">
              <a:avLst>
                <a:gd name="adj" fmla="val 28905"/>
                <a:gd name="vf" fmla="val 11547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6" tIns="46610" rIns="93216" bIns="46610" numCol="1" rtlCol="0" anchor="ctr" anchorCtr="0" compatLnSpc="1">
              <a:prstTxWarp prst="textNoShape">
                <a:avLst/>
              </a:prstTxWarp>
            </a:bodyPr>
            <a:lstStyle/>
            <a:p>
              <a:pPr algn="ctr" defTabSz="931824"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6041" y="2654038"/>
              <a:ext cx="1135955" cy="1027545"/>
            </a:xfrm>
            <a:prstGeom prst="rect">
              <a:avLst/>
            </a:prstGeom>
          </p:spPr>
        </p:pic>
      </p:grpSp>
      <p:grpSp>
        <p:nvGrpSpPr>
          <p:cNvPr id="24" name="Group 23"/>
          <p:cNvGrpSpPr/>
          <p:nvPr/>
        </p:nvGrpSpPr>
        <p:grpSpPr>
          <a:xfrm>
            <a:off x="3104996" y="3543107"/>
            <a:ext cx="1899566" cy="1580502"/>
            <a:chOff x="1036347" y="2371447"/>
            <a:chExt cx="2607624" cy="2247949"/>
          </a:xfrm>
        </p:grpSpPr>
        <p:sp>
          <p:nvSpPr>
            <p:cNvPr id="25" name="Hexagon 24"/>
            <p:cNvSpPr/>
            <p:nvPr/>
          </p:nvSpPr>
          <p:spPr bwMode="auto">
            <a:xfrm rot="19780699">
              <a:off x="1036347" y="2371447"/>
              <a:ext cx="2607624" cy="2247949"/>
            </a:xfrm>
            <a:prstGeom prst="hexagon">
              <a:avLst>
                <a:gd name="adj" fmla="val 28905"/>
                <a:gd name="vf" fmla="val 11547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6" tIns="46610" rIns="93216" bIns="46610" numCol="1" rtlCol="0" anchor="ctr" anchorCtr="0" compatLnSpc="1">
              <a:prstTxWarp prst="textNoShape">
                <a:avLst/>
              </a:prstTxWarp>
            </a:bodyPr>
            <a:lstStyle/>
            <a:p>
              <a:pPr algn="ctr" defTabSz="931824"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180" y="2654038"/>
              <a:ext cx="1135955" cy="1027545"/>
            </a:xfrm>
            <a:prstGeom prst="rect">
              <a:avLst/>
            </a:prstGeom>
          </p:spPr>
        </p:pic>
      </p:grpSp>
      <p:sp>
        <p:nvSpPr>
          <p:cNvPr id="27" name="Double Brace 26"/>
          <p:cNvSpPr/>
          <p:nvPr/>
        </p:nvSpPr>
        <p:spPr>
          <a:xfrm rot="5400000">
            <a:off x="1706499" y="2310867"/>
            <a:ext cx="2722993" cy="3999591"/>
          </a:xfrm>
          <a:prstGeom prst="bracePair">
            <a:avLst/>
          </a:prstGeom>
          <a:ln w="127000">
            <a:solidFill>
              <a:schemeClr val="accent6">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a:solidFill>
                <a:srgbClr val="FFFFFF"/>
              </a:solidFill>
              <a:latin typeface="Segoe UI"/>
            </a:endParaRPr>
          </a:p>
        </p:txBody>
      </p:sp>
      <p:sp>
        <p:nvSpPr>
          <p:cNvPr id="28" name="Rectangle 27"/>
          <p:cNvSpPr/>
          <p:nvPr/>
        </p:nvSpPr>
        <p:spPr bwMode="auto">
          <a:xfrm>
            <a:off x="814278" y="5850087"/>
            <a:ext cx="3855540" cy="6855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Availability set</a:t>
            </a:r>
          </a:p>
        </p:txBody>
      </p:sp>
      <p:sp>
        <p:nvSpPr>
          <p:cNvPr id="29" name="Rounded Rectangle 26"/>
          <p:cNvSpPr/>
          <p:nvPr/>
        </p:nvSpPr>
        <p:spPr bwMode="auto">
          <a:xfrm>
            <a:off x="6133843" y="5060871"/>
            <a:ext cx="701711" cy="177142"/>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spcBef>
                <a:spcPct val="0"/>
              </a:spcBef>
              <a:spcAft>
                <a:spcPct val="0"/>
              </a:spcAft>
            </a:pPr>
            <a:r>
              <a:rPr lang="en-US" sz="918"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0" name="Rectangle 29"/>
          <p:cNvSpPr/>
          <p:nvPr/>
        </p:nvSpPr>
        <p:spPr bwMode="auto">
          <a:xfrm>
            <a:off x="1388774" y="4493272"/>
            <a:ext cx="1179095" cy="3870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1" name="Rectangle 30"/>
          <p:cNvSpPr/>
          <p:nvPr/>
        </p:nvSpPr>
        <p:spPr bwMode="auto">
          <a:xfrm>
            <a:off x="3490723" y="4493272"/>
            <a:ext cx="1179095" cy="3870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sp>
        <p:nvSpPr>
          <p:cNvPr id="32" name="Rounded Rectangle 31"/>
          <p:cNvSpPr/>
          <p:nvPr/>
        </p:nvSpPr>
        <p:spPr bwMode="auto">
          <a:xfrm>
            <a:off x="11003370" y="4712343"/>
            <a:ext cx="710044" cy="167968"/>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spcBef>
                <a:spcPct val="0"/>
              </a:spcBef>
              <a:spcAft>
                <a:spcPct val="0"/>
              </a:spcAft>
            </a:pPr>
            <a:r>
              <a:rPr lang="en-US" sz="918"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cxnSp>
        <p:nvCxnSpPr>
          <p:cNvPr id="33" name="Straight Arrow Connector 32"/>
          <p:cNvCxnSpPr>
            <a:endCxn id="29" idx="0"/>
          </p:cNvCxnSpPr>
          <p:nvPr/>
        </p:nvCxnSpPr>
        <p:spPr>
          <a:xfrm>
            <a:off x="5067793" y="4182867"/>
            <a:ext cx="1416906" cy="878002"/>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67793" y="4182868"/>
            <a:ext cx="6254398" cy="529475"/>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5"/>
          <p:cNvSpPr/>
          <p:nvPr/>
        </p:nvSpPr>
        <p:spPr bwMode="auto">
          <a:xfrm>
            <a:off x="6514975" y="2267476"/>
            <a:ext cx="4507434" cy="6855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Physical machines</a:t>
            </a:r>
          </a:p>
        </p:txBody>
      </p:sp>
      <p:cxnSp>
        <p:nvCxnSpPr>
          <p:cNvPr id="36" name="Straight Arrow Connector 35"/>
          <p:cNvCxnSpPr/>
          <p:nvPr/>
        </p:nvCxnSpPr>
        <p:spPr>
          <a:xfrm>
            <a:off x="4229948" y="1867597"/>
            <a:ext cx="2285028" cy="742632"/>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4229948" y="2610227"/>
            <a:ext cx="2285028" cy="0"/>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4058571" y="2610229"/>
            <a:ext cx="2456404" cy="3427542"/>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4229948" y="2610229"/>
            <a:ext cx="2285028" cy="590299"/>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40" name="Rounded Rectangle 34"/>
          <p:cNvSpPr/>
          <p:nvPr/>
        </p:nvSpPr>
        <p:spPr bwMode="auto">
          <a:xfrm>
            <a:off x="6514975" y="3212420"/>
            <a:ext cx="4507434" cy="119599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Power unit</a:t>
            </a:r>
          </a:p>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Rack switch</a:t>
            </a:r>
          </a:p>
        </p:txBody>
      </p:sp>
      <p:cxnSp>
        <p:nvCxnSpPr>
          <p:cNvPr id="41" name="Straight Arrow Connector 40"/>
          <p:cNvCxnSpPr/>
          <p:nvPr/>
        </p:nvCxnSpPr>
        <p:spPr>
          <a:xfrm flipV="1">
            <a:off x="4058571" y="3810416"/>
            <a:ext cx="2456404" cy="731289"/>
          </a:xfrm>
          <a:prstGeom prst="straightConnector1">
            <a:avLst/>
          </a:prstGeom>
          <a:ln w="15875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2" name="Text Placeholder 1"/>
          <p:cNvSpPr>
            <a:spLocks noGrp="1"/>
          </p:cNvSpPr>
          <p:nvPr>
            <p:ph type="body" sz="quarter" idx="10"/>
          </p:nvPr>
        </p:nvSpPr>
        <p:spPr/>
        <p:txBody>
          <a:bodyPr>
            <a:normAutofit/>
          </a:bodyPr>
          <a:lstStyle/>
          <a:p>
            <a:r>
              <a:rPr lang="en-US" dirty="0"/>
              <a:t>Availability</a:t>
            </a:r>
            <a:r>
              <a:rPr lang="en-US" sz="3999" dirty="0">
                <a:solidFill>
                  <a:srgbClr val="F8F8F8"/>
                </a:solidFill>
                <a:latin typeface="Segoe UI"/>
              </a:rPr>
              <a:t> </a:t>
            </a:r>
            <a:r>
              <a:rPr lang="en-US" dirty="0"/>
              <a:t>sets</a:t>
            </a:r>
          </a:p>
        </p:txBody>
      </p:sp>
    </p:spTree>
    <p:extLst>
      <p:ext uri="{BB962C8B-B14F-4D97-AF65-F5344CB8AC3E}">
        <p14:creationId xmlns:p14="http://schemas.microsoft.com/office/powerpoint/2010/main" val="35122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0"/>
                                        </p:tgtEl>
                                      </p:cBhvr>
                                    </p:animEffect>
                                    <p:set>
                                      <p:cBhvr>
                                        <p:cTn id="56" dur="1" fill="hold">
                                          <p:stCondLst>
                                            <p:cond delay="499"/>
                                          </p:stCondLst>
                                        </p:cTn>
                                        <p:tgtEl>
                                          <p:spTgt spid="40"/>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3.02783E-6 -1.85202E-6 L 0.4871 0.18089 " pathEditMode="relative" rAng="0" ptsTypes="AA">
                                      <p:cBhvr>
                                        <p:cTn id="58" dur="2000" fill="hold"/>
                                        <p:tgtEl>
                                          <p:spTgt spid="18"/>
                                        </p:tgtEl>
                                        <p:attrNameLst>
                                          <p:attrName>ppt_x</p:attrName>
                                          <p:attrName>ppt_y</p:attrName>
                                        </p:attrNameLst>
                                      </p:cBhvr>
                                      <p:rCtr x="24355" y="9033"/>
                                    </p:animMotion>
                                  </p:childTnLst>
                                </p:cTn>
                              </p:par>
                              <p:par>
                                <p:cTn id="59" presetID="6" presetClass="emph" presetSubtype="0" fill="hold" nodeType="withEffect">
                                  <p:stCondLst>
                                    <p:cond delay="0"/>
                                  </p:stCondLst>
                                  <p:childTnLst>
                                    <p:animScale>
                                      <p:cBhvr>
                                        <p:cTn id="60" dur="2000" fill="hold"/>
                                        <p:tgtEl>
                                          <p:spTgt spid="18"/>
                                        </p:tgtEl>
                                      </p:cBhvr>
                                      <p:by x="50000" y="50000"/>
                                    </p:animScale>
                                  </p:childTnLst>
                                </p:cTn>
                              </p:par>
                              <p:par>
                                <p:cTn id="61" presetID="42" presetClass="path" presetSubtype="0" accel="50000" decel="50000" fill="hold" nodeType="withEffect">
                                  <p:stCondLst>
                                    <p:cond delay="500"/>
                                  </p:stCondLst>
                                  <p:childTnLst>
                                    <p:animMotion origin="layout" path="M 3.02783E-6 -1.85202E-6 L 0.66594 0.18089 " pathEditMode="relative" rAng="0" ptsTypes="AA">
                                      <p:cBhvr>
                                        <p:cTn id="62" dur="2000" fill="hold"/>
                                        <p:tgtEl>
                                          <p:spTgt spid="19"/>
                                        </p:tgtEl>
                                        <p:attrNameLst>
                                          <p:attrName>ppt_x</p:attrName>
                                          <p:attrName>ppt_y</p:attrName>
                                        </p:attrNameLst>
                                      </p:cBhvr>
                                      <p:rCtr x="33291" y="9033"/>
                                    </p:animMotion>
                                  </p:childTnLst>
                                </p:cTn>
                              </p:par>
                              <p:par>
                                <p:cTn id="63" presetID="6" presetClass="emph" presetSubtype="0" fill="hold" nodeType="withEffect">
                                  <p:stCondLst>
                                    <p:cond delay="500"/>
                                  </p:stCondLst>
                                  <p:childTnLst>
                                    <p:animScale>
                                      <p:cBhvr>
                                        <p:cTn id="64" dur="2000" fill="hold"/>
                                        <p:tgtEl>
                                          <p:spTgt spid="19"/>
                                        </p:tgtEl>
                                      </p:cBhvr>
                                      <p:by x="50000" y="50000"/>
                                    </p:animScale>
                                  </p:childTnLst>
                                </p:cTn>
                              </p:par>
                              <p:par>
                                <p:cTn id="65" presetID="42" presetClass="path" presetSubtype="0" accel="50000" decel="50000" fill="hold" nodeType="withEffect">
                                  <p:stCondLst>
                                    <p:cond delay="1000"/>
                                  </p:stCondLst>
                                  <p:childTnLst>
                                    <p:animMotion origin="layout" path="M 3.02783E-6 -1.85202E-6 L 0.30329 0.18362 " pathEditMode="relative" rAng="0" ptsTypes="AA">
                                      <p:cBhvr>
                                        <p:cTn id="66" dur="2000" fill="hold"/>
                                        <p:tgtEl>
                                          <p:spTgt spid="20"/>
                                        </p:tgtEl>
                                        <p:attrNameLst>
                                          <p:attrName>ppt_x</p:attrName>
                                          <p:attrName>ppt_y</p:attrName>
                                        </p:attrNameLst>
                                      </p:cBhvr>
                                      <p:rCtr x="15165" y="9169"/>
                                    </p:animMotion>
                                  </p:childTnLst>
                                </p:cTn>
                              </p:par>
                              <p:par>
                                <p:cTn id="67" presetID="6" presetClass="emph" presetSubtype="0" fill="hold" nodeType="withEffect">
                                  <p:stCondLst>
                                    <p:cond delay="1000"/>
                                  </p:stCondLst>
                                  <p:childTnLst>
                                    <p:animScale>
                                      <p:cBhvr>
                                        <p:cTn id="68" dur="2000" fill="hold"/>
                                        <p:tgtEl>
                                          <p:spTgt spid="20"/>
                                        </p:tgtEl>
                                      </p:cBhvr>
                                      <p:by x="50000" y="50000"/>
                                    </p:animScale>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5" grpId="0" animBg="1"/>
      <p:bldP spid="35" grpId="1" animBg="1"/>
      <p:bldP spid="40" grpId="0" animBg="1"/>
      <p:bldP spid="40"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5272260" y="914082"/>
            <a:ext cx="5695073" cy="31360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69" name="Rectangle 68"/>
          <p:cNvSpPr/>
          <p:nvPr/>
        </p:nvSpPr>
        <p:spPr bwMode="auto">
          <a:xfrm>
            <a:off x="275481" y="4178913"/>
            <a:ext cx="5577840" cy="2468880"/>
          </a:xfrm>
          <a:prstGeom prst="rect">
            <a:avLst/>
          </a:prstGeom>
          <a:solidFill>
            <a:schemeClr val="tx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r>
              <a:rPr lang="en-US" sz="2000" kern="0" spc="-50" dirty="0">
                <a:gradFill>
                  <a:gsLst>
                    <a:gs pos="100000">
                      <a:schemeClr val="tx1"/>
                    </a:gs>
                    <a:gs pos="0">
                      <a:schemeClr val="tx1"/>
                    </a:gs>
                  </a:gsLst>
                  <a:lin ang="5400000" scaled="0"/>
                </a:gradFill>
              </a:rPr>
              <a:t>Your datacenter,</a:t>
            </a:r>
            <a:br>
              <a:rPr lang="en-US" sz="2000" kern="0" spc="-50" dirty="0">
                <a:gradFill>
                  <a:gsLst>
                    <a:gs pos="100000">
                      <a:schemeClr val="tx1"/>
                    </a:gs>
                    <a:gs pos="0">
                      <a:schemeClr val="tx1"/>
                    </a:gs>
                  </a:gsLst>
                  <a:lin ang="5400000" scaled="0"/>
                </a:gradFill>
              </a:rPr>
            </a:br>
            <a:r>
              <a:rPr lang="en-US" sz="2000" kern="0" spc="-50" dirty="0">
                <a:gradFill>
                  <a:gsLst>
                    <a:gs pos="100000">
                      <a:schemeClr val="tx1"/>
                    </a:gs>
                    <a:gs pos="0">
                      <a:schemeClr val="tx1"/>
                    </a:gs>
                  </a:gsLst>
                  <a:lin ang="5400000" scaled="0"/>
                </a:gradFill>
              </a:rPr>
              <a:t>or your </a:t>
            </a:r>
            <a:r>
              <a:rPr lang="en-US" sz="2000" kern="0" spc="-50" dirty="0" err="1">
                <a:gradFill>
                  <a:gsLst>
                    <a:gs pos="100000">
                      <a:schemeClr val="tx1"/>
                    </a:gs>
                    <a:gs pos="0">
                      <a:schemeClr val="tx1"/>
                    </a:gs>
                  </a:gsLst>
                  <a:lin ang="5400000" scaled="0"/>
                </a:gradFill>
              </a:rPr>
              <a:t>hoster</a:t>
            </a:r>
            <a:endParaRPr lang="en-US" sz="2000" kern="0" spc="-50" dirty="0">
              <a:gradFill>
                <a:gsLst>
                  <a:gs pos="100000">
                    <a:schemeClr val="tx1"/>
                  </a:gs>
                  <a:gs pos="0">
                    <a:schemeClr val="tx1"/>
                  </a:gs>
                </a:gsLst>
                <a:lin ang="5400000" scaled="0"/>
              </a:gradFill>
            </a:endParaRPr>
          </a:p>
        </p:txBody>
      </p:sp>
      <p:sp>
        <p:nvSpPr>
          <p:cNvPr id="2" name="Title 1"/>
          <p:cNvSpPr>
            <a:spLocks noGrp="1"/>
          </p:cNvSpPr>
          <p:nvPr>
            <p:ph type="title"/>
          </p:nvPr>
        </p:nvSpPr>
        <p:spPr/>
        <p:txBody>
          <a:bodyPr/>
          <a:lstStyle/>
          <a:p>
            <a:r>
              <a:rPr lang="en-US" dirty="0"/>
              <a:t>Moving VMs to Azure</a:t>
            </a:r>
          </a:p>
        </p:txBody>
      </p:sp>
      <p:sp>
        <p:nvSpPr>
          <p:cNvPr id="27" name="Rectangle 26"/>
          <p:cNvSpPr/>
          <p:nvPr/>
        </p:nvSpPr>
        <p:spPr>
          <a:xfrm>
            <a:off x="6914622" y="1496416"/>
            <a:ext cx="2115003" cy="640175"/>
          </a:xfrm>
          <a:prstGeom prst="rect">
            <a:avLst/>
          </a:prstGeom>
        </p:spPr>
        <p:txBody>
          <a:bodyPr wrap="none" lIns="182880" tIns="146304" rIns="182880" bIns="146304">
            <a:spAutoFit/>
          </a:bodyPr>
          <a:lstStyle/>
          <a:p>
            <a:pPr defTabSz="672162">
              <a:lnSpc>
                <a:spcPct val="80000"/>
              </a:lnSpc>
              <a:defRPr/>
            </a:pPr>
            <a:r>
              <a:rPr lang="en-US" sz="1400" kern="0" dirty="0">
                <a:gradFill>
                  <a:gsLst>
                    <a:gs pos="100000">
                      <a:schemeClr val="tx1"/>
                    </a:gs>
                    <a:gs pos="0">
                      <a:schemeClr val="tx1"/>
                    </a:gs>
                  </a:gsLst>
                  <a:lin ang="5400000" scaled="0"/>
                </a:gradFill>
              </a:rPr>
              <a:t>Start VMs and app</a:t>
            </a:r>
            <a:br>
              <a:rPr lang="en-US" sz="1400" kern="0" dirty="0">
                <a:gradFill>
                  <a:gsLst>
                    <a:gs pos="100000">
                      <a:schemeClr val="tx1"/>
                    </a:gs>
                    <a:gs pos="0">
                      <a:schemeClr val="tx1"/>
                    </a:gs>
                  </a:gsLst>
                  <a:lin ang="5400000" scaled="0"/>
                </a:gradFill>
              </a:rPr>
            </a:br>
            <a:r>
              <a:rPr lang="en-US" sz="1400" kern="0" dirty="0">
                <a:gradFill>
                  <a:gsLst>
                    <a:gs pos="100000">
                      <a:schemeClr val="tx1"/>
                    </a:gs>
                    <a:gs pos="0">
                      <a:schemeClr val="tx1"/>
                    </a:gs>
                  </a:gsLst>
                  <a:lin ang="5400000" scaled="0"/>
                </a:gradFill>
              </a:rPr>
              <a:t>development in Azure</a:t>
            </a:r>
          </a:p>
        </p:txBody>
      </p:sp>
      <p:sp>
        <p:nvSpPr>
          <p:cNvPr id="33" name="TextBox 32"/>
          <p:cNvSpPr txBox="1"/>
          <p:nvPr/>
        </p:nvSpPr>
        <p:spPr>
          <a:xfrm>
            <a:off x="7091137" y="4469502"/>
            <a:ext cx="4180862" cy="1957417"/>
          </a:xfrm>
          <a:prstGeom prst="rect">
            <a:avLst/>
          </a:prstGeom>
          <a:noFill/>
        </p:spPr>
        <p:txBody>
          <a:bodyPr wrap="square" lIns="182854" tIns="146283" rIns="182854" bIns="146283" rtlCol="0">
            <a:spAutoFit/>
          </a:bodyPr>
          <a:lstStyle/>
          <a:p>
            <a:pPr defTabSz="913923" fontAlgn="base">
              <a:lnSpc>
                <a:spcPct val="90000"/>
              </a:lnSpc>
              <a:spcBef>
                <a:spcPct val="0"/>
              </a:spcBef>
              <a:spcAft>
                <a:spcPct val="0"/>
              </a:spcAft>
              <a:defRPr/>
            </a:pPr>
            <a:r>
              <a:rPr lang="en-US" sz="2400" kern="0" spc="-50" dirty="0">
                <a:gradFill>
                  <a:gsLst>
                    <a:gs pos="100000">
                      <a:schemeClr val="tx1"/>
                    </a:gs>
                    <a:gs pos="0">
                      <a:schemeClr val="tx1"/>
                    </a:gs>
                  </a:gsLst>
                  <a:lin ang="5400000" scaled="0"/>
                </a:gradFill>
              </a:rPr>
              <a:t>Move VHDs if you’re running Hyper-V on-premises </a:t>
            </a:r>
          </a:p>
          <a:p>
            <a:pPr defTabSz="913923" fontAlgn="base">
              <a:lnSpc>
                <a:spcPct val="90000"/>
              </a:lnSpc>
              <a:spcBef>
                <a:spcPct val="0"/>
              </a:spcBef>
              <a:spcAft>
                <a:spcPct val="0"/>
              </a:spcAft>
              <a:defRPr/>
            </a:pPr>
            <a:endParaRPr lang="en-US" sz="2400" kern="0" spc="-50" dirty="0">
              <a:gradFill>
                <a:gsLst>
                  <a:gs pos="100000">
                    <a:schemeClr val="tx1"/>
                  </a:gs>
                  <a:gs pos="0">
                    <a:schemeClr val="tx1"/>
                  </a:gs>
                </a:gsLst>
                <a:lin ang="5400000" scaled="0"/>
              </a:gradFill>
            </a:endParaRPr>
          </a:p>
          <a:p>
            <a:pPr defTabSz="913923" fontAlgn="base">
              <a:lnSpc>
                <a:spcPct val="90000"/>
              </a:lnSpc>
              <a:spcBef>
                <a:spcPct val="0"/>
              </a:spcBef>
              <a:spcAft>
                <a:spcPct val="0"/>
              </a:spcAft>
              <a:defRPr/>
            </a:pPr>
            <a:r>
              <a:rPr lang="en-US" sz="2400" kern="0" spc="-50" dirty="0">
                <a:gradFill>
                  <a:gsLst>
                    <a:gs pos="100000">
                      <a:schemeClr val="tx1"/>
                    </a:gs>
                    <a:gs pos="0">
                      <a:schemeClr val="tx1"/>
                    </a:gs>
                  </a:gsLst>
                  <a:lin ang="5400000" scaled="0"/>
                </a:gradFill>
              </a:rPr>
              <a:t>For VMWare users, Azure Site Recovery is a great approach!</a:t>
            </a:r>
          </a:p>
        </p:txBody>
      </p:sp>
      <p:sp>
        <p:nvSpPr>
          <p:cNvPr id="32" name="Rounded Rectangle 31"/>
          <p:cNvSpPr/>
          <p:nvPr/>
        </p:nvSpPr>
        <p:spPr bwMode="auto">
          <a:xfrm>
            <a:off x="6764760" y="2126009"/>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endParaRPr lang="en-US" sz="2400" kern="0" spc="-50" dirty="0">
              <a:gradFill>
                <a:gsLst>
                  <a:gs pos="36283">
                    <a:schemeClr val="tx1"/>
                  </a:gs>
                  <a:gs pos="28000">
                    <a:schemeClr val="tx1"/>
                  </a:gs>
                </a:gsLst>
                <a:lin ang="5400000" scaled="0"/>
              </a:gradFill>
            </a:endParaRPr>
          </a:p>
        </p:txBody>
      </p:sp>
      <p:sp>
        <p:nvSpPr>
          <p:cNvPr id="14" name="Rectangle 13"/>
          <p:cNvSpPr/>
          <p:nvPr/>
        </p:nvSpPr>
        <p:spPr>
          <a:xfrm>
            <a:off x="2922168" y="6148993"/>
            <a:ext cx="2294539" cy="467820"/>
          </a:xfrm>
          <a:prstGeom prst="rect">
            <a:avLst/>
          </a:prstGeom>
        </p:spPr>
        <p:txBody>
          <a:bodyPr wrap="none" lIns="182880" tIns="146304" rIns="182880" bIns="146304">
            <a:spAutoFit/>
          </a:bodyPr>
          <a:lstStyle/>
          <a:p>
            <a:pPr algn="ctr" defTabSz="672162">
              <a:lnSpc>
                <a:spcPct val="80000"/>
              </a:lnSpc>
              <a:defRPr/>
            </a:pPr>
            <a:r>
              <a:rPr lang="en-US" sz="1400" kern="0" dirty="0">
                <a:gradFill>
                  <a:gsLst>
                    <a:gs pos="100000">
                      <a:schemeClr val="tx1"/>
                    </a:gs>
                    <a:gs pos="0">
                      <a:schemeClr val="tx1"/>
                    </a:gs>
                  </a:gsLst>
                  <a:lin ang="5400000" scaled="0"/>
                </a:gradFill>
              </a:rPr>
              <a:t>Production environment</a:t>
            </a:r>
          </a:p>
        </p:txBody>
      </p:sp>
      <p:sp>
        <p:nvSpPr>
          <p:cNvPr id="44" name="Rounded Rectangle 31"/>
          <p:cNvSpPr/>
          <p:nvPr/>
        </p:nvSpPr>
        <p:spPr bwMode="auto">
          <a:xfrm>
            <a:off x="2560677" y="4453233"/>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endParaRPr lang="en-US" sz="2400" kern="0" spc="-50" dirty="0">
              <a:gradFill>
                <a:gsLst>
                  <a:gs pos="36283">
                    <a:schemeClr val="tx1"/>
                  </a:gs>
                  <a:gs pos="28000">
                    <a:schemeClr val="tx1"/>
                  </a:gs>
                </a:gsLst>
                <a:lin ang="5400000" scaled="0"/>
              </a:gradFill>
            </a:endParaRPr>
          </a:p>
        </p:txBody>
      </p:sp>
      <p:grpSp>
        <p:nvGrpSpPr>
          <p:cNvPr id="7" name="Group 6"/>
          <p:cNvGrpSpPr/>
          <p:nvPr/>
        </p:nvGrpSpPr>
        <p:grpSpPr>
          <a:xfrm>
            <a:off x="2743261" y="4636112"/>
            <a:ext cx="2652034" cy="1273084"/>
            <a:chOff x="2743261" y="4636112"/>
            <a:chExt cx="2652034" cy="1273084"/>
          </a:xfrm>
          <a:solidFill>
            <a:schemeClr val="accent1"/>
          </a:solidFill>
        </p:grpSpPr>
        <p:sp>
          <p:nvSpPr>
            <p:cNvPr id="64" name="Freeform 5"/>
            <p:cNvSpPr>
              <a:spLocks noChangeAspect="1" noEditPoints="1"/>
            </p:cNvSpPr>
            <p:nvPr/>
          </p:nvSpPr>
          <p:spPr bwMode="auto">
            <a:xfrm>
              <a:off x="2743261"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defRPr/>
              </a:pPr>
              <a:endParaRPr lang="en-US" kern="0">
                <a:solidFill>
                  <a:sysClr val="windowText" lastClr="000000"/>
                </a:solidFill>
              </a:endParaRPr>
            </a:p>
          </p:txBody>
        </p:sp>
        <p:sp>
          <p:nvSpPr>
            <p:cNvPr id="65" name="Freeform 35"/>
            <p:cNvSpPr>
              <a:spLocks noChangeAspect="1" noEditPoints="1"/>
            </p:cNvSpPr>
            <p:nvPr/>
          </p:nvSpPr>
          <p:spPr bwMode="auto">
            <a:xfrm>
              <a:off x="3657661"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1" name="Freeform 5"/>
            <p:cNvSpPr>
              <a:spLocks noChangeAspect="1" noEditPoints="1"/>
            </p:cNvSpPr>
            <p:nvPr/>
          </p:nvSpPr>
          <p:spPr bwMode="auto">
            <a:xfrm>
              <a:off x="2743261"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2" name="Freeform 38"/>
            <p:cNvSpPr>
              <a:spLocks noChangeAspect="1" noEditPoints="1"/>
            </p:cNvSpPr>
            <p:nvPr/>
          </p:nvSpPr>
          <p:spPr bwMode="auto">
            <a:xfrm>
              <a:off x="3657661"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3" name="Freeform 39"/>
            <p:cNvSpPr>
              <a:spLocks noChangeAspect="1" noEditPoints="1"/>
            </p:cNvSpPr>
            <p:nvPr/>
          </p:nvSpPr>
          <p:spPr bwMode="auto">
            <a:xfrm>
              <a:off x="4572335"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58" name="Freeform 5"/>
            <p:cNvSpPr>
              <a:spLocks noChangeAspect="1" noEditPoints="1"/>
            </p:cNvSpPr>
            <p:nvPr/>
          </p:nvSpPr>
          <p:spPr bwMode="auto">
            <a:xfrm>
              <a:off x="2743261"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59" name="Freeform 41"/>
            <p:cNvSpPr>
              <a:spLocks noChangeAspect="1" noEditPoints="1"/>
            </p:cNvSpPr>
            <p:nvPr/>
          </p:nvSpPr>
          <p:spPr bwMode="auto">
            <a:xfrm>
              <a:off x="3657661"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0" name="Freeform 42"/>
            <p:cNvSpPr>
              <a:spLocks noChangeAspect="1" noEditPoints="1"/>
            </p:cNvSpPr>
            <p:nvPr/>
          </p:nvSpPr>
          <p:spPr bwMode="auto">
            <a:xfrm>
              <a:off x="4572335"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grpSp>
        <p:nvGrpSpPr>
          <p:cNvPr id="9" name="Group 8"/>
          <p:cNvGrpSpPr/>
          <p:nvPr/>
        </p:nvGrpSpPr>
        <p:grpSpPr>
          <a:xfrm>
            <a:off x="6947344" y="2308888"/>
            <a:ext cx="2652034" cy="1273084"/>
            <a:chOff x="8183865" y="2034221"/>
            <a:chExt cx="2652034" cy="1273084"/>
          </a:xfrm>
        </p:grpSpPr>
        <p:sp>
          <p:nvSpPr>
            <p:cNvPr id="3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defRPr/>
              </a:pPr>
              <a:endParaRPr lang="en-US" kern="0">
                <a:solidFill>
                  <a:sysClr val="windowText" lastClr="000000"/>
                </a:solidFill>
              </a:endParaRPr>
            </a:p>
          </p:txBody>
        </p:sp>
        <p:sp>
          <p:nvSpPr>
            <p:cNvPr id="3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2"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3"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1"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sp>
        <p:nvSpPr>
          <p:cNvPr id="66" name="Freeform 36"/>
          <p:cNvSpPr>
            <a:spLocks noChangeAspect="1" noEditPoints="1"/>
          </p:cNvSpPr>
          <p:nvPr/>
        </p:nvSpPr>
        <p:spPr bwMode="auto">
          <a:xfrm>
            <a:off x="4572335"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nvGrpSpPr>
          <p:cNvPr id="56" name="Group 55"/>
          <p:cNvGrpSpPr/>
          <p:nvPr/>
        </p:nvGrpSpPr>
        <p:grpSpPr>
          <a:xfrm>
            <a:off x="9216200" y="485287"/>
            <a:ext cx="868680" cy="644525"/>
            <a:chOff x="10332992" y="479425"/>
            <a:chExt cx="868680" cy="644525"/>
          </a:xfrm>
        </p:grpSpPr>
        <p:sp>
          <p:nvSpPr>
            <p:cNvPr id="57" name="TextBox 56"/>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6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8" name="Group 67"/>
          <p:cNvGrpSpPr/>
          <p:nvPr/>
        </p:nvGrpSpPr>
        <p:grpSpPr>
          <a:xfrm>
            <a:off x="10084992" y="485287"/>
            <a:ext cx="959988" cy="647700"/>
            <a:chOff x="11201784" y="479425"/>
            <a:chExt cx="959988" cy="647700"/>
          </a:xfrm>
        </p:grpSpPr>
        <p:sp>
          <p:nvSpPr>
            <p:cNvPr id="70" name="TextBox 69"/>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71"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72" name="TextBox 71"/>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73"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nvGrpSpPr>
          <p:cNvPr id="74" name="Group 73"/>
          <p:cNvGrpSpPr/>
          <p:nvPr/>
        </p:nvGrpSpPr>
        <p:grpSpPr>
          <a:xfrm>
            <a:off x="8418690" y="0"/>
            <a:ext cx="868682" cy="1123950"/>
            <a:chOff x="8418690" y="119118"/>
            <a:chExt cx="868682" cy="1123950"/>
          </a:xfrm>
        </p:grpSpPr>
        <p:sp>
          <p:nvSpPr>
            <p:cNvPr id="75" name="Rectangle 74"/>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6" name="Group 75"/>
            <p:cNvGrpSpPr/>
            <p:nvPr/>
          </p:nvGrpSpPr>
          <p:grpSpPr>
            <a:xfrm>
              <a:off x="8418690" y="598543"/>
              <a:ext cx="868680" cy="644525"/>
              <a:chOff x="9418637" y="479425"/>
              <a:chExt cx="868680" cy="644525"/>
            </a:xfrm>
          </p:grpSpPr>
          <p:sp>
            <p:nvSpPr>
              <p:cNvPr id="77" name="TextBox 76"/>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Compute</a:t>
                </a:r>
              </a:p>
            </p:txBody>
          </p:sp>
          <p:sp>
            <p:nvSpPr>
              <p:cNvPr id="78"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grpSp>
    </p:spTree>
    <p:extLst>
      <p:ext uri="{BB962C8B-B14F-4D97-AF65-F5344CB8AC3E}">
        <p14:creationId xmlns:p14="http://schemas.microsoft.com/office/powerpoint/2010/main" val="29753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100"/>
                                  </p:stCondLst>
                                  <p:childTnLst>
                                    <p:animMotion origin="layout" path="M -0.05552 0.00023 L -2.49426E-6 0.00023 " pathEditMode="relative" rAng="0" ptsTypes="AA">
                                      <p:cBhvr>
                                        <p:cTn id="9" dur="800" spd="-1000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8" decel="10000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childTnLst>
                          </p:cTn>
                        </p:par>
                        <p:par>
                          <p:cTn id="17" fill="hold">
                            <p:stCondLst>
                              <p:cond delay="900"/>
                            </p:stCondLst>
                            <p:childTnLst>
                              <p:par>
                                <p:cTn id="18" presetID="53" presetClass="entr" presetSubtype="16"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250" fill="hold"/>
                                        <p:tgtEl>
                                          <p:spTgt spid="44"/>
                                        </p:tgtEl>
                                        <p:attrNameLst>
                                          <p:attrName>ppt_w</p:attrName>
                                        </p:attrNameLst>
                                      </p:cBhvr>
                                      <p:tavLst>
                                        <p:tav tm="0">
                                          <p:val>
                                            <p:fltVal val="0"/>
                                          </p:val>
                                        </p:tav>
                                        <p:tav tm="100000">
                                          <p:val>
                                            <p:strVal val="#ppt_w"/>
                                          </p:val>
                                        </p:tav>
                                      </p:tavLst>
                                    </p:anim>
                                    <p:anim calcmode="lin" valueType="num">
                                      <p:cBhvr>
                                        <p:cTn id="21" dur="250" fill="hold"/>
                                        <p:tgtEl>
                                          <p:spTgt spid="44"/>
                                        </p:tgtEl>
                                        <p:attrNameLst>
                                          <p:attrName>ppt_h</p:attrName>
                                        </p:attrNameLst>
                                      </p:cBhvr>
                                      <p:tavLst>
                                        <p:tav tm="0">
                                          <p:val>
                                            <p:fltVal val="0"/>
                                          </p:val>
                                        </p:tav>
                                        <p:tav tm="100000">
                                          <p:val>
                                            <p:strVal val="#ppt_h"/>
                                          </p:val>
                                        </p:tav>
                                      </p:tavLst>
                                    </p:anim>
                                    <p:animEffect transition="in" filter="fade">
                                      <p:cBhvr>
                                        <p:cTn id="22" dur="250"/>
                                        <p:tgtEl>
                                          <p:spTgt spid="44"/>
                                        </p:tgtEl>
                                      </p:cBhvr>
                                    </p:animEffect>
                                  </p:childTnLst>
                                </p:cTn>
                              </p:par>
                              <p:par>
                                <p:cTn id="23" presetID="6" presetClass="emph" presetSubtype="0" decel="100000" fill="hold" grpId="1" nodeType="withEffect">
                                  <p:stCondLst>
                                    <p:cond delay="200"/>
                                  </p:stCondLst>
                                  <p:childTnLst>
                                    <p:animScale>
                                      <p:cBhvr>
                                        <p:cTn id="24" dur="250" fill="hold"/>
                                        <p:tgtEl>
                                          <p:spTgt spid="44"/>
                                        </p:tgtEl>
                                      </p:cBhvr>
                                      <p:by x="110000" y="110000"/>
                                    </p:animScale>
                                  </p:childTnLst>
                                </p:cTn>
                              </p:par>
                              <p:par>
                                <p:cTn id="25" presetID="6" presetClass="emph" presetSubtype="0" decel="100000" fill="hold" grpId="2" nodeType="withEffect">
                                  <p:stCondLst>
                                    <p:cond delay="300"/>
                                  </p:stCondLst>
                                  <p:childTnLst>
                                    <p:animScale>
                                      <p:cBhvr>
                                        <p:cTn id="26" dur="250" fill="hold"/>
                                        <p:tgtEl>
                                          <p:spTgt spid="44"/>
                                        </p:tgtEl>
                                      </p:cBhvr>
                                      <p:by x="91000" y="91000"/>
                                    </p:animScale>
                                  </p:childTnLst>
                                </p:cTn>
                              </p:par>
                            </p:childTnLst>
                          </p:cTn>
                        </p:par>
                        <p:par>
                          <p:cTn id="27" fill="hold">
                            <p:stCondLst>
                              <p:cond delay="145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50" presetClass="path" presetSubtype="0" accel="50000" decel="50000" fill="hold" grpId="1" nodeType="clickEffect">
                                  <p:stCondLst>
                                    <p:cond delay="0"/>
                                  </p:stCondLst>
                                  <p:childTnLst>
                                    <p:animMotion origin="layout" path="M 0.00013 -0.00091 L 0.10825 -0.00091 C 0.15688 -0.00091 0.217 -0.05651 0.217 -0.10145 L 0.217 -0.20154 " pathEditMode="relative" rAng="0" ptsTypes="AAAA">
                                      <p:cBhvr>
                                        <p:cTn id="37" dur="1500" fill="hold"/>
                                        <p:tgtEl>
                                          <p:spTgt spid="66"/>
                                        </p:tgtEl>
                                        <p:attrNameLst>
                                          <p:attrName>ppt_x</p:attrName>
                                          <p:attrName>ppt_y</p:attrName>
                                        </p:attrNameLst>
                                      </p:cBhvr>
                                      <p:rCtr x="10837" y="-10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3" grpId="0"/>
      <p:bldP spid="33" grpId="1"/>
      <p:bldP spid="14" grpId="0"/>
      <p:bldP spid="44" grpId="0" animBg="1"/>
      <p:bldP spid="44" grpId="1" animBg="1"/>
      <p:bldP spid="44" grpId="2" animBg="1"/>
      <p:bldP spid="66" grpId="0" animBg="1"/>
      <p:bldP spid="6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Azure Networking</a:t>
            </a:r>
          </a:p>
        </p:txBody>
      </p:sp>
      <p:grpSp>
        <p:nvGrpSpPr>
          <p:cNvPr id="19" name="Group 18"/>
          <p:cNvGrpSpPr/>
          <p:nvPr/>
        </p:nvGrpSpPr>
        <p:grpSpPr>
          <a:xfrm>
            <a:off x="457580" y="1589791"/>
            <a:ext cx="1645477" cy="1645477"/>
            <a:chOff x="3379883" y="1211263"/>
            <a:chExt cx="2246098" cy="2246098"/>
          </a:xfrm>
        </p:grpSpPr>
        <p:sp>
          <p:nvSpPr>
            <p:cNvPr id="20" name="Oval 19"/>
            <p:cNvSpPr/>
            <p:nvPr/>
          </p:nvSpPr>
          <p:spPr bwMode="auto">
            <a:xfrm>
              <a:off x="3379883" y="1211263"/>
              <a:ext cx="2246098" cy="2246098"/>
            </a:xfrm>
            <a:prstGeom prst="ellipse">
              <a:avLst/>
            </a:prstGeom>
            <a:solidFill>
              <a:schemeClr val="tx1">
                <a:alpha val="20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3" name="Oval 742"/>
              <p:cNvSpPr>
                <a:spLocks noChangeArrowheads="1"/>
              </p:cNvSpPr>
              <p:nvPr/>
            </p:nvSpPr>
            <p:spPr bwMode="auto">
              <a:xfrm>
                <a:off x="7616" y="-2816"/>
                <a:ext cx="127" cy="12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5" name="Oval 744"/>
              <p:cNvSpPr>
                <a:spLocks noChangeArrowheads="1"/>
              </p:cNvSpPr>
              <p:nvPr/>
            </p:nvSpPr>
            <p:spPr bwMode="auto">
              <a:xfrm>
                <a:off x="7866"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7" name="Oval 746"/>
              <p:cNvSpPr>
                <a:spLocks noChangeArrowheads="1"/>
              </p:cNvSpPr>
              <p:nvPr/>
            </p:nvSpPr>
            <p:spPr bwMode="auto">
              <a:xfrm>
                <a:off x="7384"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grpSp>
      </p:grpSp>
      <p:grpSp>
        <p:nvGrpSpPr>
          <p:cNvPr id="35" name="Group 34"/>
          <p:cNvGrpSpPr/>
          <p:nvPr/>
        </p:nvGrpSpPr>
        <p:grpSpPr>
          <a:xfrm>
            <a:off x="2194921" y="1847069"/>
            <a:ext cx="2103120" cy="683183"/>
            <a:chOff x="2194921" y="1847069"/>
            <a:chExt cx="2103120" cy="683183"/>
          </a:xfrm>
        </p:grpSpPr>
        <p:sp>
          <p:nvSpPr>
            <p:cNvPr id="29" name="TextBox 28"/>
            <p:cNvSpPr txBox="1"/>
            <p:nvPr/>
          </p:nvSpPr>
          <p:spPr>
            <a:xfrm>
              <a:off x="2287749" y="1847069"/>
              <a:ext cx="1463040" cy="683183"/>
            </a:xfrm>
            <a:prstGeom prst="rect">
              <a:avLst/>
            </a:prstGeom>
            <a:noFill/>
          </p:spPr>
          <p:txBody>
            <a:bodyPr wrap="square" lIns="182831" tIns="146264" rIns="182831" bIns="146264"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marL="0" marR="0" lvl="0" indent="0" algn="ctr" defTabSz="932563" eaLnBrk="1" fontAlgn="auto" latinLnBrk="0" hangingPunct="1">
                <a:lnSpc>
                  <a:spcPct val="90000"/>
                </a:lnSpc>
                <a:spcBef>
                  <a:spcPts val="18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rPr>
                <a:t>Internet access</a:t>
              </a:r>
            </a:p>
          </p:txBody>
        </p:sp>
        <p:cxnSp>
          <p:nvCxnSpPr>
            <p:cNvPr id="28" name="Straight Arrow Connector 27"/>
            <p:cNvCxnSpPr/>
            <p:nvPr/>
          </p:nvCxnSpPr>
          <p:spPr>
            <a:xfrm flipH="1">
              <a:off x="2194921" y="2412529"/>
              <a:ext cx="2103120" cy="0"/>
            </a:xfrm>
            <a:prstGeom prst="straightConnector1">
              <a:avLst/>
            </a:prstGeom>
            <a:ln w="85725" cap="flat">
              <a:solidFill>
                <a:schemeClr val="accent3">
                  <a:alpha val="70000"/>
                </a:scheme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727425" y="1211287"/>
            <a:ext cx="4981624" cy="2743200"/>
            <a:chOff x="3932262" y="1211287"/>
            <a:chExt cx="4981624" cy="2743200"/>
          </a:xfrm>
        </p:grpSpPr>
        <p:sp>
          <p:nvSpPr>
            <p:cNvPr id="301" name="Freeform 128"/>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301"/>
            <p:cNvSpPr/>
            <p:nvPr/>
          </p:nvSpPr>
          <p:spPr>
            <a:xfrm>
              <a:off x="4034965" y="2857189"/>
              <a:ext cx="1421687" cy="1043363"/>
            </a:xfrm>
            <a:prstGeom prst="rect">
              <a:avLst/>
            </a:prstGeom>
          </p:spPr>
          <p:txBody>
            <a:bodyPr wrap="square" lIns="182880" tIns="146304" rIns="182880" bIns="146304">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00000">
                        <a:schemeClr val="tx1"/>
                      </a:gs>
                      <a:gs pos="0">
                        <a:schemeClr val="tx1"/>
                      </a:gs>
                    </a:gsLst>
                    <a:lin ang="5400000" scaled="0"/>
                  </a:gradFill>
                  <a:effectLst/>
                  <a:uLnTx/>
                  <a:uFillTx/>
                  <a:latin typeface="Segoe UI Semibold" panose="020B0702040204020203" pitchFamily="34" charset="0"/>
                  <a:cs typeface="Segoe UI Semibold" panose="020B0702040204020203" pitchFamily="34" charset="0"/>
                </a:rPr>
                <a:t>Azure virtual network</a:t>
              </a:r>
            </a:p>
          </p:txBody>
        </p:sp>
        <p:grpSp>
          <p:nvGrpSpPr>
            <p:cNvPr id="30" name="Group 29"/>
            <p:cNvGrpSpPr>
              <a:grpSpLocks noChangeAspect="1"/>
            </p:cNvGrpSpPr>
            <p:nvPr/>
          </p:nvGrpSpPr>
          <p:grpSpPr>
            <a:xfrm>
              <a:off x="5223672" y="2163607"/>
              <a:ext cx="2849880" cy="1554480"/>
              <a:chOff x="6464687" y="1851342"/>
              <a:chExt cx="3017520" cy="1645920"/>
            </a:xfrm>
          </p:grpSpPr>
          <p:sp>
            <p:nvSpPr>
              <p:cNvPr id="303" name="Rounded Rectangle 31"/>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gradFill>
                    <a:gsLst>
                      <a:gs pos="36283">
                        <a:schemeClr val="tx1"/>
                      </a:gs>
                      <a:gs pos="28000">
                        <a:schemeClr val="tx1"/>
                      </a:gs>
                    </a:gsLst>
                    <a:lin ang="5400000" scaled="0"/>
                  </a:gradFill>
                  <a:effectLst/>
                  <a:uLnTx/>
                  <a:uFillTx/>
                </a:endParaRPr>
              </a:p>
            </p:txBody>
          </p:sp>
          <p:grpSp>
            <p:nvGrpSpPr>
              <p:cNvPr id="304" name="Group 303"/>
              <p:cNvGrpSpPr/>
              <p:nvPr/>
            </p:nvGrpSpPr>
            <p:grpSpPr>
              <a:xfrm>
                <a:off x="6647271" y="2034221"/>
                <a:ext cx="2652034" cy="1273084"/>
                <a:chOff x="8183865" y="2034221"/>
                <a:chExt cx="2652034" cy="1273084"/>
              </a:xfrm>
            </p:grpSpPr>
            <p:sp>
              <p:nvSpPr>
                <p:cNvPr id="30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sp>
        <p:nvSpPr>
          <p:cNvPr id="61" name="TextBox 60"/>
          <p:cNvSpPr txBox="1"/>
          <p:nvPr/>
        </p:nvSpPr>
        <p:spPr>
          <a:xfrm>
            <a:off x="8869968" y="1618514"/>
            <a:ext cx="3059457" cy="2335943"/>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Virtual network</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Private IP addresses, Network-level isolation</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Segment with subnets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and security groups</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Control traffic flow with user-defined routes</a:t>
            </a:r>
          </a:p>
        </p:txBody>
      </p:sp>
      <p:sp>
        <p:nvSpPr>
          <p:cNvPr id="63" name="TextBox 62"/>
          <p:cNvSpPr txBox="1"/>
          <p:nvPr/>
        </p:nvSpPr>
        <p:spPr>
          <a:xfrm>
            <a:off x="8853030" y="3954287"/>
            <a:ext cx="3269044" cy="2711431"/>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Hybrid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Point-to-site for dev/test</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VPN gateways for secure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site-to-site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ExpressRoute for private enterprise grade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lang="en-US" sz="1600" kern="0" dirty="0">
                <a:gradFill>
                  <a:gsLst>
                    <a:gs pos="100000">
                      <a:schemeClr val="tx1"/>
                    </a:gs>
                    <a:gs pos="0">
                      <a:schemeClr val="tx1"/>
                    </a:gs>
                  </a:gsLst>
                  <a:lin ang="5400000" scaled="0"/>
                </a:gradFill>
                <a:latin typeface="Segoe UI"/>
              </a:rPr>
              <a:t>Domain-join with on-premises</a:t>
            </a:r>
            <a:endPar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endParaRPr>
          </a:p>
        </p:txBody>
      </p:sp>
      <p:grpSp>
        <p:nvGrpSpPr>
          <p:cNvPr id="34" name="Group 33"/>
          <p:cNvGrpSpPr/>
          <p:nvPr/>
        </p:nvGrpSpPr>
        <p:grpSpPr>
          <a:xfrm>
            <a:off x="3932262" y="3919729"/>
            <a:ext cx="3844287" cy="3074300"/>
            <a:chOff x="3932262" y="3919729"/>
            <a:chExt cx="3844287" cy="3074300"/>
          </a:xfrm>
        </p:grpSpPr>
        <p:grpSp>
          <p:nvGrpSpPr>
            <p:cNvPr id="3" name="Group 2"/>
            <p:cNvGrpSpPr/>
            <p:nvPr/>
          </p:nvGrpSpPr>
          <p:grpSpPr>
            <a:xfrm>
              <a:off x="5240999" y="3919729"/>
              <a:ext cx="2440261" cy="2302607"/>
              <a:chOff x="5869584" y="3919792"/>
              <a:chExt cx="2440607" cy="2302943"/>
            </a:xfrm>
          </p:grpSpPr>
          <p:sp>
            <p:nvSpPr>
              <p:cNvPr id="70" name="TextBox 69"/>
              <p:cNvSpPr txBox="1"/>
              <p:nvPr/>
            </p:nvSpPr>
            <p:spPr>
              <a:xfrm>
                <a:off x="6298247" y="3954527"/>
                <a:ext cx="1703419" cy="760238"/>
              </a:xfrm>
              <a:prstGeom prst="rect">
                <a:avLst/>
              </a:prstGeom>
              <a:noFill/>
            </p:spPr>
            <p:txBody>
              <a:bodyPr wrap="square" lIns="182831" tIns="146264" rIns="182831" bIns="146264"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ExpressRoute</a:t>
                </a:r>
              </a:p>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VPN gateways</a:t>
                </a:r>
              </a:p>
            </p:txBody>
          </p:sp>
          <p:sp>
            <p:nvSpPr>
              <p:cNvPr id="168" name="Up-Down Arrow 167"/>
              <p:cNvSpPr/>
              <p:nvPr/>
            </p:nvSpPr>
            <p:spPr bwMode="auto">
              <a:xfrm>
                <a:off x="5869584" y="3989696"/>
                <a:ext cx="365812" cy="1280343"/>
              </a:xfrm>
              <a:prstGeom prst="upDownArrow">
                <a:avLst>
                  <a:gd name="adj1" fmla="val 48203"/>
                  <a:gd name="adj2" fmla="val 59506"/>
                </a:avLst>
              </a:prstGeom>
              <a:solidFill>
                <a:schemeClr val="accent3"/>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ndParaRPr>
              </a:p>
            </p:txBody>
          </p:sp>
          <p:grpSp>
            <p:nvGrpSpPr>
              <p:cNvPr id="169" name="Group 168"/>
              <p:cNvGrpSpPr/>
              <p:nvPr/>
            </p:nvGrpSpPr>
            <p:grpSpPr>
              <a:xfrm rot="10800000">
                <a:off x="8085343" y="3954697"/>
                <a:ext cx="224848" cy="2268038"/>
                <a:chOff x="2990234" y="3886893"/>
                <a:chExt cx="776660" cy="2396174"/>
              </a:xfrm>
            </p:grpSpPr>
            <p:cxnSp>
              <p:nvCxnSpPr>
                <p:cNvPr id="171" name="Straight Connector 170"/>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172" name="Straight Connector 171"/>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170" name="Straight Connector 169"/>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87" name="Picture 2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56" name="Group 55"/>
            <p:cNvGrpSpPr/>
            <p:nvPr/>
          </p:nvGrpSpPr>
          <p:grpSpPr>
            <a:xfrm>
              <a:off x="3932262" y="4696986"/>
              <a:ext cx="1893243" cy="2297043"/>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82" name="Group 181"/>
            <p:cNvGrpSpPr/>
            <p:nvPr/>
          </p:nvGrpSpPr>
          <p:grpSpPr>
            <a:xfrm>
              <a:off x="6884999" y="5906109"/>
              <a:ext cx="891550" cy="1087920"/>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220" y="4262883"/>
            <a:ext cx="450683" cy="450683"/>
          </a:xfrm>
          <a:prstGeom prst="rect">
            <a:avLst/>
          </a:prstGeom>
        </p:spPr>
      </p:pic>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Tree>
    <p:extLst>
      <p:ext uri="{BB962C8B-B14F-4D97-AF65-F5344CB8AC3E}">
        <p14:creationId xmlns:p14="http://schemas.microsoft.com/office/powerpoint/2010/main" val="33385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288"/>
                                        </p:tgtEl>
                                        <p:attrNameLst>
                                          <p:attrName>style.visibility</p:attrName>
                                        </p:attrNameLst>
                                      </p:cBhvr>
                                      <p:to>
                                        <p:strVal val="visible"/>
                                      </p:to>
                                    </p:set>
                                    <p:animEffect transition="in" filter="fade">
                                      <p:cBhvr>
                                        <p:cTn id="26" dur="500"/>
                                        <p:tgtEl>
                                          <p:spTgt spid="288"/>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Virtual Network</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6" name="Content Placeholder 2">
            <a:extLst>
              <a:ext uri="{FF2B5EF4-FFF2-40B4-BE49-F238E27FC236}">
                <a16:creationId xmlns:a16="http://schemas.microsoft.com/office/drawing/2014/main" id="{7C2F346B-EA8A-434A-AEF8-81A44D1D9D2C}"/>
              </a:ext>
            </a:extLst>
          </p:cNvPr>
          <p:cNvSpPr txBox="1">
            <a:spLocks/>
          </p:cNvSpPr>
          <p:nvPr/>
        </p:nvSpPr>
        <p:spPr>
          <a:xfrm>
            <a:off x="278830" y="1157066"/>
            <a:ext cx="11173968" cy="495604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dirty="0"/>
              <a:t>Your virtual branch office/data center in the cloud</a:t>
            </a:r>
          </a:p>
          <a:p>
            <a:pPr lvl="1">
              <a:spcBef>
                <a:spcPts val="1200"/>
              </a:spcBef>
            </a:pPr>
            <a:r>
              <a:rPr lang="en-US" sz="2000" dirty="0"/>
              <a:t>Allows customers to extend their Enterprise Networks into Microsoft Azure</a:t>
            </a:r>
          </a:p>
          <a:p>
            <a:pPr lvl="1">
              <a:spcBef>
                <a:spcPts val="1200"/>
              </a:spcBef>
            </a:pPr>
            <a:r>
              <a:rPr lang="en-US" sz="2000" dirty="0"/>
              <a:t>Networking on-ramp for migrating existing apps and services to Microsoft Azure</a:t>
            </a:r>
          </a:p>
          <a:p>
            <a:pPr lvl="1">
              <a:spcBef>
                <a:spcPts val="1200"/>
              </a:spcBef>
            </a:pPr>
            <a:r>
              <a:rPr lang="en-US" sz="2000" dirty="0"/>
              <a:t>Allows customers to run hybrid apps that span the cloud and their on-premises setup</a:t>
            </a:r>
          </a:p>
          <a:p>
            <a:pPr>
              <a:spcBef>
                <a:spcPts val="1200"/>
              </a:spcBef>
            </a:pPr>
            <a:r>
              <a:rPr lang="en-US" sz="2400" dirty="0"/>
              <a:t>A protected private virtual network in the cloud</a:t>
            </a:r>
          </a:p>
          <a:p>
            <a:pPr lvl="1">
              <a:spcBef>
                <a:spcPts val="1200"/>
              </a:spcBef>
            </a:pPr>
            <a:r>
              <a:rPr lang="en-US" sz="2000" dirty="0"/>
              <a:t>Logical isolation with control over network</a:t>
            </a:r>
          </a:p>
          <a:p>
            <a:pPr lvl="1">
              <a:spcBef>
                <a:spcPts val="1200"/>
              </a:spcBef>
            </a:pPr>
            <a:r>
              <a:rPr lang="en-US" sz="2000" dirty="0"/>
              <a:t>Create subnets with your private IP addresses</a:t>
            </a:r>
          </a:p>
          <a:p>
            <a:pPr lvl="1">
              <a:spcBef>
                <a:spcPts val="1200"/>
              </a:spcBef>
            </a:pPr>
            <a:r>
              <a:rPr lang="en-US" sz="2000" dirty="0"/>
              <a:t>Stable and persistent private IP addresses</a:t>
            </a:r>
          </a:p>
        </p:txBody>
      </p:sp>
      <p:sp>
        <p:nvSpPr>
          <p:cNvPr id="59" name="Freeform 95">
            <a:extLst>
              <a:ext uri="{FF2B5EF4-FFF2-40B4-BE49-F238E27FC236}">
                <a16:creationId xmlns:a16="http://schemas.microsoft.com/office/drawing/2014/main" id="{71F27F82-CE0A-42AC-9D5E-12F0E85671D4}"/>
              </a:ext>
            </a:extLst>
          </p:cNvPr>
          <p:cNvSpPr>
            <a:spLocks/>
          </p:cNvSpPr>
          <p:nvPr/>
        </p:nvSpPr>
        <p:spPr bwMode="auto">
          <a:xfrm flipH="1">
            <a:off x="6151831" y="3077820"/>
            <a:ext cx="6172200" cy="35436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D83B01"/>
          </a:solidFill>
          <a:ln w="28575">
            <a:noFill/>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0" name="Rounded Rectangle 72">
            <a:extLst>
              <a:ext uri="{FF2B5EF4-FFF2-40B4-BE49-F238E27FC236}">
                <a16:creationId xmlns:a16="http://schemas.microsoft.com/office/drawing/2014/main" id="{0CBF96E4-BF95-4884-9552-843C27E04157}"/>
              </a:ext>
            </a:extLst>
          </p:cNvPr>
          <p:cNvSpPr/>
          <p:nvPr/>
        </p:nvSpPr>
        <p:spPr>
          <a:xfrm>
            <a:off x="7269506" y="4233435"/>
            <a:ext cx="4368725" cy="1991322"/>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algn="ctr" defTabSz="914400">
              <a:defRPr/>
            </a:pPr>
            <a:endParaRPr lang="en-US" sz="2800" kern="0" dirty="0">
              <a:solidFill>
                <a:srgbClr val="FFFFFF"/>
              </a:solidFill>
              <a:latin typeface="Calibri"/>
            </a:endParaRPr>
          </a:p>
        </p:txBody>
      </p:sp>
      <p:sp>
        <p:nvSpPr>
          <p:cNvPr id="61" name="TextBox 60">
            <a:extLst>
              <a:ext uri="{FF2B5EF4-FFF2-40B4-BE49-F238E27FC236}">
                <a16:creationId xmlns:a16="http://schemas.microsoft.com/office/drawing/2014/main" id="{C7820E92-06FD-4C41-B4CE-9D8A1F52DB86}"/>
              </a:ext>
            </a:extLst>
          </p:cNvPr>
          <p:cNvSpPr txBox="1"/>
          <p:nvPr/>
        </p:nvSpPr>
        <p:spPr>
          <a:xfrm>
            <a:off x="8403593" y="6159797"/>
            <a:ext cx="2167838" cy="461665"/>
          </a:xfrm>
          <a:prstGeom prst="rect">
            <a:avLst/>
          </a:prstGeom>
          <a:noFill/>
        </p:spPr>
        <p:txBody>
          <a:bodyPr wrap="none" rtlCol="0">
            <a:spAutoFit/>
          </a:bodyPr>
          <a:lstStyle/>
          <a:p>
            <a:pPr defTabSz="914400"/>
            <a:r>
              <a:rPr lang="en-US" sz="2400" dirty="0">
                <a:solidFill>
                  <a:srgbClr val="FFFFFF"/>
                </a:solidFill>
                <a:latin typeface="Calibri"/>
              </a:rPr>
              <a:t>Virtual Network</a:t>
            </a:r>
          </a:p>
        </p:txBody>
      </p:sp>
      <p:grpSp>
        <p:nvGrpSpPr>
          <p:cNvPr id="66" name="Group 65">
            <a:extLst>
              <a:ext uri="{FF2B5EF4-FFF2-40B4-BE49-F238E27FC236}">
                <a16:creationId xmlns:a16="http://schemas.microsoft.com/office/drawing/2014/main" id="{250BAE73-6A9B-4DCC-81AD-CA92BFDC958E}"/>
              </a:ext>
            </a:extLst>
          </p:cNvPr>
          <p:cNvGrpSpPr/>
          <p:nvPr/>
        </p:nvGrpSpPr>
        <p:grpSpPr>
          <a:xfrm>
            <a:off x="10495231" y="4411662"/>
            <a:ext cx="893424" cy="1672939"/>
            <a:chOff x="10430213" y="4262723"/>
            <a:chExt cx="893424" cy="1672939"/>
          </a:xfrm>
        </p:grpSpPr>
        <p:sp>
          <p:nvSpPr>
            <p:cNvPr id="67" name="TextBox 66">
              <a:extLst>
                <a:ext uri="{FF2B5EF4-FFF2-40B4-BE49-F238E27FC236}">
                  <a16:creationId xmlns:a16="http://schemas.microsoft.com/office/drawing/2014/main" id="{2F87C6BB-F48E-4F15-BCF6-FD59C9C5A225}"/>
                </a:ext>
              </a:extLst>
            </p:cNvPr>
            <p:cNvSpPr txBox="1"/>
            <p:nvPr/>
          </p:nvSpPr>
          <p:spPr>
            <a:xfrm>
              <a:off x="10430213" y="5492465"/>
              <a:ext cx="893424"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Frontend</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10.1/16</a:t>
              </a:r>
            </a:p>
          </p:txBody>
        </p:sp>
        <p:grpSp>
          <p:nvGrpSpPr>
            <p:cNvPr id="68" name="Group 67">
              <a:extLst>
                <a:ext uri="{FF2B5EF4-FFF2-40B4-BE49-F238E27FC236}">
                  <a16:creationId xmlns:a16="http://schemas.microsoft.com/office/drawing/2014/main" id="{1A691A20-F3B0-40B6-A4A9-F3D83D0EA01A}"/>
                </a:ext>
              </a:extLst>
            </p:cNvPr>
            <p:cNvGrpSpPr/>
            <p:nvPr/>
          </p:nvGrpSpPr>
          <p:grpSpPr>
            <a:xfrm>
              <a:off x="10430213" y="4262723"/>
              <a:ext cx="893424" cy="1172757"/>
              <a:chOff x="6027733" y="2131654"/>
              <a:chExt cx="660349" cy="866811"/>
            </a:xfrm>
          </p:grpSpPr>
          <p:sp>
            <p:nvSpPr>
              <p:cNvPr id="69" name="Rounded Rectangle 81">
                <a:extLst>
                  <a:ext uri="{FF2B5EF4-FFF2-40B4-BE49-F238E27FC236}">
                    <a16:creationId xmlns:a16="http://schemas.microsoft.com/office/drawing/2014/main" id="{77C38038-0614-4078-9DFA-C6F59F9EBF4A}"/>
                  </a:ext>
                </a:extLst>
              </p:cNvPr>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70" name="Group 69">
                <a:extLst>
                  <a:ext uri="{FF2B5EF4-FFF2-40B4-BE49-F238E27FC236}">
                    <a16:creationId xmlns:a16="http://schemas.microsoft.com/office/drawing/2014/main" id="{7F8E507E-9C2E-4FBC-874D-CC85A4E3233F}"/>
                  </a:ext>
                </a:extLst>
              </p:cNvPr>
              <p:cNvGrpSpPr/>
              <p:nvPr/>
            </p:nvGrpSpPr>
            <p:grpSpPr>
              <a:xfrm>
                <a:off x="6093279" y="2187723"/>
                <a:ext cx="529256" cy="754672"/>
                <a:chOff x="4045739" y="2177015"/>
                <a:chExt cx="529256" cy="754672"/>
              </a:xfrm>
            </p:grpSpPr>
            <p:pic>
              <p:nvPicPr>
                <p:cNvPr id="71" name="Picture 70">
                  <a:extLst>
                    <a:ext uri="{FF2B5EF4-FFF2-40B4-BE49-F238E27FC236}">
                      <a16:creationId xmlns:a16="http://schemas.microsoft.com/office/drawing/2014/main" id="{88FB7CCC-00F5-4949-8105-6BE3D977BDC1}"/>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72" name="Picture 71">
                  <a:extLst>
                    <a:ext uri="{FF2B5EF4-FFF2-40B4-BE49-F238E27FC236}">
                      <a16:creationId xmlns:a16="http://schemas.microsoft.com/office/drawing/2014/main" id="{30001CD0-CA26-4814-A0C2-8906FE336E3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73" name="Picture 72">
                  <a:extLst>
                    <a:ext uri="{FF2B5EF4-FFF2-40B4-BE49-F238E27FC236}">
                      <a16:creationId xmlns:a16="http://schemas.microsoft.com/office/drawing/2014/main" id="{756268C4-9D07-4E9F-8CE7-9C5B0B6A8FCC}"/>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75" name="Group 74">
            <a:extLst>
              <a:ext uri="{FF2B5EF4-FFF2-40B4-BE49-F238E27FC236}">
                <a16:creationId xmlns:a16="http://schemas.microsoft.com/office/drawing/2014/main" id="{C6267928-A0F0-4585-9D47-A75DFB4331F2}"/>
              </a:ext>
            </a:extLst>
          </p:cNvPr>
          <p:cNvGrpSpPr/>
          <p:nvPr/>
        </p:nvGrpSpPr>
        <p:grpSpPr>
          <a:xfrm>
            <a:off x="9438919" y="4411662"/>
            <a:ext cx="893424" cy="1672939"/>
            <a:chOff x="9058613" y="4262723"/>
            <a:chExt cx="893424" cy="1672939"/>
          </a:xfrm>
        </p:grpSpPr>
        <p:sp>
          <p:nvSpPr>
            <p:cNvPr id="76" name="TextBox 75">
              <a:extLst>
                <a:ext uri="{FF2B5EF4-FFF2-40B4-BE49-F238E27FC236}">
                  <a16:creationId xmlns:a16="http://schemas.microsoft.com/office/drawing/2014/main" id="{8A36F35E-D243-4BA4-80B0-BCB35EB2A4D1}"/>
                </a:ext>
              </a:extLst>
            </p:cNvPr>
            <p:cNvSpPr txBox="1"/>
            <p:nvPr/>
          </p:nvSpPr>
          <p:spPr>
            <a:xfrm>
              <a:off x="9062010" y="5492465"/>
              <a:ext cx="886631"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Mid-tier</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10.2/16</a:t>
              </a:r>
            </a:p>
          </p:txBody>
        </p:sp>
        <p:grpSp>
          <p:nvGrpSpPr>
            <p:cNvPr id="77" name="Group 76">
              <a:extLst>
                <a:ext uri="{FF2B5EF4-FFF2-40B4-BE49-F238E27FC236}">
                  <a16:creationId xmlns:a16="http://schemas.microsoft.com/office/drawing/2014/main" id="{8F408807-3B49-4B38-B844-ACF1F6A44DBA}"/>
                </a:ext>
              </a:extLst>
            </p:cNvPr>
            <p:cNvGrpSpPr/>
            <p:nvPr/>
          </p:nvGrpSpPr>
          <p:grpSpPr>
            <a:xfrm>
              <a:off x="9058613" y="4262723"/>
              <a:ext cx="893424" cy="1172757"/>
              <a:chOff x="5111286" y="2128637"/>
              <a:chExt cx="660349" cy="866811"/>
            </a:xfrm>
          </p:grpSpPr>
          <p:sp>
            <p:nvSpPr>
              <p:cNvPr id="78" name="Rounded Rectangle 89">
                <a:extLst>
                  <a:ext uri="{FF2B5EF4-FFF2-40B4-BE49-F238E27FC236}">
                    <a16:creationId xmlns:a16="http://schemas.microsoft.com/office/drawing/2014/main" id="{99412FC1-57AA-4E5E-9139-C0ED134BD95F}"/>
                  </a:ext>
                </a:extLst>
              </p:cNvPr>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79" name="Group 78">
                <a:extLst>
                  <a:ext uri="{FF2B5EF4-FFF2-40B4-BE49-F238E27FC236}">
                    <a16:creationId xmlns:a16="http://schemas.microsoft.com/office/drawing/2014/main" id="{65AB45BC-81D2-4C0D-90D5-F181F7F2F9EF}"/>
                  </a:ext>
                </a:extLst>
              </p:cNvPr>
              <p:cNvGrpSpPr/>
              <p:nvPr/>
            </p:nvGrpSpPr>
            <p:grpSpPr>
              <a:xfrm>
                <a:off x="5176832" y="2184706"/>
                <a:ext cx="529256" cy="754672"/>
                <a:chOff x="4045739" y="2177015"/>
                <a:chExt cx="529256" cy="754672"/>
              </a:xfrm>
            </p:grpSpPr>
            <p:pic>
              <p:nvPicPr>
                <p:cNvPr id="80" name="Picture 79">
                  <a:extLst>
                    <a:ext uri="{FF2B5EF4-FFF2-40B4-BE49-F238E27FC236}">
                      <a16:creationId xmlns:a16="http://schemas.microsoft.com/office/drawing/2014/main" id="{2F0D17E4-4947-4B4E-8004-C1F10946C4E2}"/>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1" name="Picture 80">
                  <a:extLst>
                    <a:ext uri="{FF2B5EF4-FFF2-40B4-BE49-F238E27FC236}">
                      <a16:creationId xmlns:a16="http://schemas.microsoft.com/office/drawing/2014/main" id="{2A772B2A-6652-43E4-8B8A-DF777BDF31B5}"/>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2" name="Picture 81">
                  <a:extLst>
                    <a:ext uri="{FF2B5EF4-FFF2-40B4-BE49-F238E27FC236}">
                      <a16:creationId xmlns:a16="http://schemas.microsoft.com/office/drawing/2014/main" id="{314AD12D-C142-4F3A-9C18-35457FE13BD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3" name="Group 82">
            <a:extLst>
              <a:ext uri="{FF2B5EF4-FFF2-40B4-BE49-F238E27FC236}">
                <a16:creationId xmlns:a16="http://schemas.microsoft.com/office/drawing/2014/main" id="{29B5DBEC-DE85-4CCD-9CD6-A4C9F2FEEAF0}"/>
              </a:ext>
            </a:extLst>
          </p:cNvPr>
          <p:cNvGrpSpPr/>
          <p:nvPr/>
        </p:nvGrpSpPr>
        <p:grpSpPr>
          <a:xfrm>
            <a:off x="8361631" y="4411662"/>
            <a:ext cx="893424" cy="1672939"/>
            <a:chOff x="7692915" y="4262723"/>
            <a:chExt cx="893424" cy="1672939"/>
          </a:xfrm>
        </p:grpSpPr>
        <p:sp>
          <p:nvSpPr>
            <p:cNvPr id="84" name="TextBox 83">
              <a:extLst>
                <a:ext uri="{FF2B5EF4-FFF2-40B4-BE49-F238E27FC236}">
                  <a16:creationId xmlns:a16="http://schemas.microsoft.com/office/drawing/2014/main" id="{49035429-0ABB-4F47-81C2-E37D6FD523FF}"/>
                </a:ext>
              </a:extLst>
            </p:cNvPr>
            <p:cNvSpPr txBox="1"/>
            <p:nvPr/>
          </p:nvSpPr>
          <p:spPr>
            <a:xfrm>
              <a:off x="7692915" y="5492465"/>
              <a:ext cx="893424"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Backend</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10.3/16</a:t>
              </a:r>
            </a:p>
          </p:txBody>
        </p:sp>
        <p:grpSp>
          <p:nvGrpSpPr>
            <p:cNvPr id="85" name="Group 84">
              <a:extLst>
                <a:ext uri="{FF2B5EF4-FFF2-40B4-BE49-F238E27FC236}">
                  <a16:creationId xmlns:a16="http://schemas.microsoft.com/office/drawing/2014/main" id="{B6DBAAD3-3CAC-4B8D-966B-FD9F3096D04C}"/>
                </a:ext>
              </a:extLst>
            </p:cNvPr>
            <p:cNvGrpSpPr/>
            <p:nvPr/>
          </p:nvGrpSpPr>
          <p:grpSpPr>
            <a:xfrm>
              <a:off x="7692915" y="4262723"/>
              <a:ext cx="893424" cy="1172757"/>
              <a:chOff x="3981473" y="2128637"/>
              <a:chExt cx="660349" cy="866811"/>
            </a:xfrm>
          </p:grpSpPr>
          <p:sp>
            <p:nvSpPr>
              <p:cNvPr id="86" name="Rounded Rectangle 97">
                <a:extLst>
                  <a:ext uri="{FF2B5EF4-FFF2-40B4-BE49-F238E27FC236}">
                    <a16:creationId xmlns:a16="http://schemas.microsoft.com/office/drawing/2014/main" id="{B74FFB11-0FAF-456F-A200-738B73C4D071}"/>
                  </a:ext>
                </a:extLst>
              </p:cNvPr>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87" name="Group 86">
                <a:extLst>
                  <a:ext uri="{FF2B5EF4-FFF2-40B4-BE49-F238E27FC236}">
                    <a16:creationId xmlns:a16="http://schemas.microsoft.com/office/drawing/2014/main" id="{DBDD815A-FC88-4468-8BEE-6CA254680C16}"/>
                  </a:ext>
                </a:extLst>
              </p:cNvPr>
              <p:cNvGrpSpPr/>
              <p:nvPr/>
            </p:nvGrpSpPr>
            <p:grpSpPr>
              <a:xfrm>
                <a:off x="4047019" y="2184706"/>
                <a:ext cx="529256" cy="754672"/>
                <a:chOff x="4045739" y="2177015"/>
                <a:chExt cx="529256" cy="754672"/>
              </a:xfrm>
            </p:grpSpPr>
            <p:pic>
              <p:nvPicPr>
                <p:cNvPr id="88" name="Picture 87">
                  <a:extLst>
                    <a:ext uri="{FF2B5EF4-FFF2-40B4-BE49-F238E27FC236}">
                      <a16:creationId xmlns:a16="http://schemas.microsoft.com/office/drawing/2014/main" id="{074657D7-9630-4472-8A5F-8E01DF1CB59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9" name="Picture 88">
                  <a:extLst>
                    <a:ext uri="{FF2B5EF4-FFF2-40B4-BE49-F238E27FC236}">
                      <a16:creationId xmlns:a16="http://schemas.microsoft.com/office/drawing/2014/main" id="{A95245D7-8992-407B-8104-47758FDBE285}"/>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0" name="Picture 89">
                  <a:extLst>
                    <a:ext uri="{FF2B5EF4-FFF2-40B4-BE49-F238E27FC236}">
                      <a16:creationId xmlns:a16="http://schemas.microsoft.com/office/drawing/2014/main" id="{FC42CE59-ADCB-470F-9687-11E679C122D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1" name="Group 90">
            <a:extLst>
              <a:ext uri="{FF2B5EF4-FFF2-40B4-BE49-F238E27FC236}">
                <a16:creationId xmlns:a16="http://schemas.microsoft.com/office/drawing/2014/main" id="{A0562D9E-F094-4308-A5E7-DB35680D7659}"/>
              </a:ext>
            </a:extLst>
          </p:cNvPr>
          <p:cNvGrpSpPr/>
          <p:nvPr/>
        </p:nvGrpSpPr>
        <p:grpSpPr>
          <a:xfrm>
            <a:off x="7461936" y="5275922"/>
            <a:ext cx="701684" cy="776996"/>
            <a:chOff x="1702904" y="3451570"/>
            <a:chExt cx="895250" cy="960646"/>
          </a:xfrm>
        </p:grpSpPr>
        <p:grpSp>
          <p:nvGrpSpPr>
            <p:cNvPr id="92" name="Group 91">
              <a:extLst>
                <a:ext uri="{FF2B5EF4-FFF2-40B4-BE49-F238E27FC236}">
                  <a16:creationId xmlns:a16="http://schemas.microsoft.com/office/drawing/2014/main" id="{1798CECF-CB79-4276-A0BA-FEC16757251E}"/>
                </a:ext>
              </a:extLst>
            </p:cNvPr>
            <p:cNvGrpSpPr/>
            <p:nvPr/>
          </p:nvGrpSpPr>
          <p:grpSpPr>
            <a:xfrm>
              <a:off x="1972774" y="3451570"/>
              <a:ext cx="479392" cy="712232"/>
              <a:chOff x="1972774" y="3451570"/>
              <a:chExt cx="479392" cy="712232"/>
            </a:xfrm>
          </p:grpSpPr>
          <p:pic>
            <p:nvPicPr>
              <p:cNvPr id="94" name="Picture 6" descr="\\magnum\Projects\Microsoft\Cloud Power FY12\Design\Icons\PNGs\Server_2.png">
                <a:extLst>
                  <a:ext uri="{FF2B5EF4-FFF2-40B4-BE49-F238E27FC236}">
                    <a16:creationId xmlns:a16="http://schemas.microsoft.com/office/drawing/2014/main" id="{379310B9-DCA0-4EAC-A98A-CDE094C0EE89}"/>
                  </a:ext>
                </a:extLst>
              </p:cNvPr>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95" name="Group 94">
                <a:extLst>
                  <a:ext uri="{FF2B5EF4-FFF2-40B4-BE49-F238E27FC236}">
                    <a16:creationId xmlns:a16="http://schemas.microsoft.com/office/drawing/2014/main" id="{2D6169C6-082C-43CC-A08A-79113A560C78}"/>
                  </a:ext>
                </a:extLst>
              </p:cNvPr>
              <p:cNvGrpSpPr/>
              <p:nvPr/>
            </p:nvGrpSpPr>
            <p:grpSpPr>
              <a:xfrm>
                <a:off x="2245986" y="3924261"/>
                <a:ext cx="206180" cy="206424"/>
                <a:chOff x="2245986" y="3924261"/>
                <a:chExt cx="206180" cy="206424"/>
              </a:xfrm>
            </p:grpSpPr>
            <p:grpSp>
              <p:nvGrpSpPr>
                <p:cNvPr id="96" name="Group 95">
                  <a:extLst>
                    <a:ext uri="{FF2B5EF4-FFF2-40B4-BE49-F238E27FC236}">
                      <a16:creationId xmlns:a16="http://schemas.microsoft.com/office/drawing/2014/main" id="{F8B8C053-C033-49C3-8761-AF325ECCE654}"/>
                    </a:ext>
                  </a:extLst>
                </p:cNvPr>
                <p:cNvGrpSpPr/>
                <p:nvPr/>
              </p:nvGrpSpPr>
              <p:grpSpPr>
                <a:xfrm>
                  <a:off x="2245986" y="3924261"/>
                  <a:ext cx="206180" cy="206424"/>
                  <a:chOff x="1779323" y="4627897"/>
                  <a:chExt cx="472764" cy="473323"/>
                </a:xfrm>
              </p:grpSpPr>
              <p:sp>
                <p:nvSpPr>
                  <p:cNvPr id="98" name="Isosceles Triangle 97">
                    <a:extLst>
                      <a:ext uri="{FF2B5EF4-FFF2-40B4-BE49-F238E27FC236}">
                        <a16:creationId xmlns:a16="http://schemas.microsoft.com/office/drawing/2014/main" id="{8632B387-6B5C-4AE8-A24B-828DA2897E83}"/>
                      </a:ext>
                    </a:extLst>
                  </p:cNvPr>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9" name="Rectangle 98">
                    <a:extLst>
                      <a:ext uri="{FF2B5EF4-FFF2-40B4-BE49-F238E27FC236}">
                        <a16:creationId xmlns:a16="http://schemas.microsoft.com/office/drawing/2014/main" id="{544A65BE-02AF-41A8-B944-3CEE3270F688}"/>
                      </a:ext>
                    </a:extLst>
                  </p:cNvPr>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0" name="Rectangle 99">
                    <a:extLst>
                      <a:ext uri="{FF2B5EF4-FFF2-40B4-BE49-F238E27FC236}">
                        <a16:creationId xmlns:a16="http://schemas.microsoft.com/office/drawing/2014/main" id="{4D02753C-3EEC-450C-BB6D-B57798E3144E}"/>
                      </a:ext>
                    </a:extLst>
                  </p:cNvPr>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97" name="Isosceles Triangle 96">
                  <a:extLst>
                    <a:ext uri="{FF2B5EF4-FFF2-40B4-BE49-F238E27FC236}">
                      <a16:creationId xmlns:a16="http://schemas.microsoft.com/office/drawing/2014/main" id="{BFE392D8-880A-48E4-A45A-BFC05480AE9C}"/>
                    </a:ext>
                  </a:extLst>
                </p:cNvPr>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93" name="Rectangle 92">
              <a:extLst>
                <a:ext uri="{FF2B5EF4-FFF2-40B4-BE49-F238E27FC236}">
                  <a16:creationId xmlns:a16="http://schemas.microsoft.com/office/drawing/2014/main" id="{83E49D2F-95D3-4180-93FF-55AFA859A152}"/>
                </a:ext>
              </a:extLst>
            </p:cNvPr>
            <p:cNvSpPr/>
            <p:nvPr/>
          </p:nvSpPr>
          <p:spPr>
            <a:xfrm>
              <a:off x="1702904" y="4125283"/>
              <a:ext cx="895250" cy="286933"/>
            </a:xfrm>
            <a:prstGeom prst="rect">
              <a:avLst/>
            </a:prstGeom>
          </p:spPr>
          <p:txBody>
            <a:bodyPr wrap="none">
              <a:spAutoFit/>
            </a:bodyPr>
            <a:lstStyle/>
            <a:p>
              <a:pPr marL="0" marR="0" lvl="0" indent="0" algn="ctr" defTabSz="69921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dirty="0">
                  <a:ln>
                    <a:noFill/>
                  </a:ln>
                  <a:gradFill>
                    <a:gsLst>
                      <a:gs pos="0">
                        <a:srgbClr val="FFFFFF"/>
                      </a:gs>
                      <a:gs pos="100000">
                        <a:srgbClr val="FFFFFF"/>
                      </a:gs>
                    </a:gsLst>
                    <a:lin ang="5400000" scaled="0"/>
                  </a:gradFill>
                  <a:effectLst/>
                  <a:uLnTx/>
                  <a:uFillTx/>
                </a:rPr>
                <a:t>AD / DNS</a:t>
              </a:r>
            </a:p>
          </p:txBody>
        </p:sp>
      </p:grpSp>
      <p:sp>
        <p:nvSpPr>
          <p:cNvPr id="101" name="TextBox 100">
            <a:extLst>
              <a:ext uri="{FF2B5EF4-FFF2-40B4-BE49-F238E27FC236}">
                <a16:creationId xmlns:a16="http://schemas.microsoft.com/office/drawing/2014/main" id="{A02208F6-3F97-46E3-BC56-7EC737D6D5E5}"/>
              </a:ext>
            </a:extLst>
          </p:cNvPr>
          <p:cNvSpPr txBox="1"/>
          <p:nvPr/>
        </p:nvSpPr>
        <p:spPr>
          <a:xfrm>
            <a:off x="8590231" y="3546925"/>
            <a:ext cx="1019766" cy="523220"/>
          </a:xfrm>
          <a:prstGeom prst="rect">
            <a:avLst/>
          </a:prstGeom>
          <a:noFill/>
        </p:spPr>
        <p:txBody>
          <a:bodyPr wrap="none" rtlCol="0">
            <a:spAutoFit/>
          </a:bodyPr>
          <a:lstStyle/>
          <a:p>
            <a:pPr defTabSz="914400"/>
            <a:r>
              <a:rPr lang="en-US" sz="2800" dirty="0">
                <a:solidFill>
                  <a:srgbClr val="FFFFFF"/>
                </a:solidFill>
                <a:latin typeface="Calibri"/>
              </a:rPr>
              <a:t>Azure</a:t>
            </a:r>
          </a:p>
        </p:txBody>
      </p:sp>
    </p:spTree>
    <p:extLst>
      <p:ext uri="{BB962C8B-B14F-4D97-AF65-F5344CB8AC3E}">
        <p14:creationId xmlns:p14="http://schemas.microsoft.com/office/powerpoint/2010/main" val="26511253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Network Security Groups	</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6" name="Content Placeholder 2">
            <a:extLst>
              <a:ext uri="{FF2B5EF4-FFF2-40B4-BE49-F238E27FC236}">
                <a16:creationId xmlns:a16="http://schemas.microsoft.com/office/drawing/2014/main" id="{7C2F346B-EA8A-434A-AEF8-81A44D1D9D2C}"/>
              </a:ext>
            </a:extLst>
          </p:cNvPr>
          <p:cNvSpPr txBox="1">
            <a:spLocks/>
          </p:cNvSpPr>
          <p:nvPr/>
        </p:nvSpPr>
        <p:spPr>
          <a:xfrm>
            <a:off x="278830" y="1157066"/>
            <a:ext cx="5659440" cy="495604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dirty="0"/>
              <a:t>Segment network to meet security needs</a:t>
            </a:r>
          </a:p>
          <a:p>
            <a:pPr>
              <a:spcBef>
                <a:spcPts val="1200"/>
              </a:spcBef>
            </a:pPr>
            <a:r>
              <a:rPr lang="en-US" sz="2400" dirty="0"/>
              <a:t>5 tuple ACLs on both directions</a:t>
            </a:r>
          </a:p>
          <a:p>
            <a:pPr>
              <a:spcBef>
                <a:spcPts val="1200"/>
              </a:spcBef>
            </a:pPr>
            <a:r>
              <a:rPr lang="en-US" sz="2400" dirty="0"/>
              <a:t>Can protect Internet and internal traffic</a:t>
            </a:r>
          </a:p>
          <a:p>
            <a:pPr>
              <a:spcBef>
                <a:spcPts val="1200"/>
              </a:spcBef>
            </a:pPr>
            <a:r>
              <a:rPr lang="en-US" sz="2400" dirty="0"/>
              <a:t>Enables DMZ subnets</a:t>
            </a:r>
          </a:p>
          <a:p>
            <a:pPr>
              <a:spcBef>
                <a:spcPts val="1200"/>
              </a:spcBef>
            </a:pPr>
            <a:r>
              <a:rPr lang="en-US" sz="2400" dirty="0"/>
              <a:t>Associated to subnets/VMs and now NICs</a:t>
            </a:r>
          </a:p>
          <a:p>
            <a:pPr>
              <a:spcBef>
                <a:spcPts val="1200"/>
              </a:spcBef>
            </a:pPr>
            <a:r>
              <a:rPr lang="en-US" sz="2400" dirty="0"/>
              <a:t>ACLs can be updated independent of VMs</a:t>
            </a:r>
          </a:p>
        </p:txBody>
      </p:sp>
      <p:sp>
        <p:nvSpPr>
          <p:cNvPr id="167" name="Rounded Rectangle 217">
            <a:extLst>
              <a:ext uri="{FF2B5EF4-FFF2-40B4-BE49-F238E27FC236}">
                <a16:creationId xmlns:a16="http://schemas.microsoft.com/office/drawing/2014/main" id="{FA9536AF-B092-4615-A45C-42757E8C2043}"/>
              </a:ext>
            </a:extLst>
          </p:cNvPr>
          <p:cNvSpPr/>
          <p:nvPr/>
        </p:nvSpPr>
        <p:spPr>
          <a:xfrm>
            <a:off x="7180824" y="3904452"/>
            <a:ext cx="4784197" cy="1991068"/>
          </a:xfrm>
          <a:prstGeom prst="roundRect">
            <a:avLst>
              <a:gd name="adj" fmla="val 7613"/>
            </a:avLst>
          </a:prstGeom>
          <a:solidFill>
            <a:srgbClr val="002060"/>
          </a:solidFill>
          <a:ln/>
          <a:scene3d>
            <a:camera prst="orthographicFront">
              <a:rot lat="0" lon="0" rev="0"/>
            </a:camera>
            <a:lightRig rig="twoPt" dir="tl"/>
          </a:scene3d>
          <a:sp3d prstMaterial="flat">
            <a:bevelT w="19050" h="31750"/>
          </a:sp3d>
        </p:spPr>
        <p:style>
          <a:lnRef idx="0">
            <a:schemeClr val="accent3"/>
          </a:lnRef>
          <a:fillRef idx="3">
            <a:schemeClr val="accent3"/>
          </a:fillRef>
          <a:effectRef idx="3">
            <a:schemeClr val="accent3"/>
          </a:effectRef>
          <a:fontRef idx="minor">
            <a:schemeClr val="lt1"/>
          </a:fontRef>
        </p:style>
        <p:txBody>
          <a:bodyPr rtlCol="0" anchor="ctr"/>
          <a:lstStyle/>
          <a:p>
            <a:pPr algn="ctr" defTabSz="914309">
              <a:defRPr/>
            </a:pPr>
            <a:endParaRPr lang="en-US" sz="2800" kern="0">
              <a:solidFill>
                <a:srgbClr val="FFFFFF"/>
              </a:solidFill>
              <a:latin typeface="Calibri"/>
            </a:endParaRPr>
          </a:p>
        </p:txBody>
      </p:sp>
      <p:sp>
        <p:nvSpPr>
          <p:cNvPr id="168" name="TextBox 167">
            <a:extLst>
              <a:ext uri="{FF2B5EF4-FFF2-40B4-BE49-F238E27FC236}">
                <a16:creationId xmlns:a16="http://schemas.microsoft.com/office/drawing/2014/main" id="{8D7E5E8E-0044-465F-9AE6-F8BD40C2CD20}"/>
              </a:ext>
            </a:extLst>
          </p:cNvPr>
          <p:cNvSpPr txBox="1"/>
          <p:nvPr/>
        </p:nvSpPr>
        <p:spPr>
          <a:xfrm>
            <a:off x="5843981" y="5874655"/>
            <a:ext cx="2498954" cy="523220"/>
          </a:xfrm>
          <a:prstGeom prst="rect">
            <a:avLst/>
          </a:prstGeom>
          <a:noFill/>
        </p:spPr>
        <p:txBody>
          <a:bodyPr wrap="none" rtlCol="0">
            <a:spAutoFit/>
          </a:bodyPr>
          <a:lstStyle/>
          <a:p>
            <a:pPr algn="ctr" defTabSz="914309"/>
            <a:r>
              <a:rPr lang="en-US" sz="2800" dirty="0">
                <a:solidFill>
                  <a:srgbClr val="FFFFFF"/>
                </a:solidFill>
                <a:effectLst>
                  <a:outerShdw blurRad="38100" dist="38100" dir="2700000" algn="tl">
                    <a:srgbClr val="000000">
                      <a:alpha val="43137"/>
                    </a:srgbClr>
                  </a:outerShdw>
                </a:effectLst>
                <a:latin typeface="Calibri"/>
              </a:rPr>
              <a:t>Virtual Network</a:t>
            </a:r>
            <a:endParaRPr lang="en-US" sz="2800" dirty="0">
              <a:solidFill>
                <a:srgbClr val="FFFFFF"/>
              </a:solidFill>
              <a:latin typeface="Calibri"/>
            </a:endParaRPr>
          </a:p>
        </p:txBody>
      </p:sp>
      <p:sp>
        <p:nvSpPr>
          <p:cNvPr id="169" name="TextBox 168">
            <a:extLst>
              <a:ext uri="{FF2B5EF4-FFF2-40B4-BE49-F238E27FC236}">
                <a16:creationId xmlns:a16="http://schemas.microsoft.com/office/drawing/2014/main" id="{3A85AF73-9C12-464D-9234-AA0611222BC2}"/>
              </a:ext>
            </a:extLst>
          </p:cNvPr>
          <p:cNvSpPr txBox="1"/>
          <p:nvPr/>
        </p:nvSpPr>
        <p:spPr>
          <a:xfrm>
            <a:off x="8223493" y="5468083"/>
            <a:ext cx="893310"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Backend</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10.3/16</a:t>
            </a:r>
          </a:p>
        </p:txBody>
      </p:sp>
      <p:sp>
        <p:nvSpPr>
          <p:cNvPr id="170" name="TextBox 169">
            <a:extLst>
              <a:ext uri="{FF2B5EF4-FFF2-40B4-BE49-F238E27FC236}">
                <a16:creationId xmlns:a16="http://schemas.microsoft.com/office/drawing/2014/main" id="{584E2FDE-7701-43F0-9C17-4FF2443DA2F2}"/>
              </a:ext>
            </a:extLst>
          </p:cNvPr>
          <p:cNvSpPr txBox="1"/>
          <p:nvPr/>
        </p:nvSpPr>
        <p:spPr>
          <a:xfrm>
            <a:off x="9592412" y="5468083"/>
            <a:ext cx="886518"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Mid-tier</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10.2/16</a:t>
            </a:r>
          </a:p>
        </p:txBody>
      </p:sp>
      <p:sp>
        <p:nvSpPr>
          <p:cNvPr id="171" name="TextBox 170">
            <a:extLst>
              <a:ext uri="{FF2B5EF4-FFF2-40B4-BE49-F238E27FC236}">
                <a16:creationId xmlns:a16="http://schemas.microsoft.com/office/drawing/2014/main" id="{1EEE873D-CE0C-40E4-80C1-21D8B8356A2D}"/>
              </a:ext>
            </a:extLst>
          </p:cNvPr>
          <p:cNvSpPr txBox="1"/>
          <p:nvPr/>
        </p:nvSpPr>
        <p:spPr>
          <a:xfrm>
            <a:off x="10960441" y="5468083"/>
            <a:ext cx="893310"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Frontend</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10.1/16</a:t>
            </a:r>
          </a:p>
        </p:txBody>
      </p:sp>
      <p:grpSp>
        <p:nvGrpSpPr>
          <p:cNvPr id="172" name="Group 171">
            <a:extLst>
              <a:ext uri="{FF2B5EF4-FFF2-40B4-BE49-F238E27FC236}">
                <a16:creationId xmlns:a16="http://schemas.microsoft.com/office/drawing/2014/main" id="{A38F3F85-CD29-48BA-ABE6-4C43365CCF89}"/>
              </a:ext>
            </a:extLst>
          </p:cNvPr>
          <p:cNvGrpSpPr/>
          <p:nvPr/>
        </p:nvGrpSpPr>
        <p:grpSpPr>
          <a:xfrm>
            <a:off x="7288099" y="4479879"/>
            <a:ext cx="742191" cy="740134"/>
            <a:chOff x="2915928" y="2972963"/>
            <a:chExt cx="822960" cy="828366"/>
          </a:xfrm>
        </p:grpSpPr>
        <p:sp>
          <p:nvSpPr>
            <p:cNvPr id="173" name="Oval 172">
              <a:extLst>
                <a:ext uri="{FF2B5EF4-FFF2-40B4-BE49-F238E27FC236}">
                  <a16:creationId xmlns:a16="http://schemas.microsoft.com/office/drawing/2014/main" id="{FEB7D209-9308-4C59-B82D-767BE9EB519A}"/>
                </a:ext>
              </a:extLst>
            </p:cNvPr>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174" name="Freeform 52">
              <a:extLst>
                <a:ext uri="{FF2B5EF4-FFF2-40B4-BE49-F238E27FC236}">
                  <a16:creationId xmlns:a16="http://schemas.microsoft.com/office/drawing/2014/main" id="{DD1818DE-90AB-45EA-AED0-C25FE38F5B68}"/>
                </a:ext>
              </a:extLst>
            </p:cNvPr>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91428" tIns="45714" rIns="91428" bIns="45714" numCol="1" anchor="t" anchorCtr="0" compatLnSpc="1">
              <a:prstTxWarp prst="textNoShape">
                <a:avLst/>
              </a:prstTxWarp>
            </a:bodyPr>
            <a:lstStyle/>
            <a:p>
              <a:pPr defTabSz="914309">
                <a:defRPr/>
              </a:pPr>
              <a:endParaRPr lang="en-US" sz="2800" kern="0">
                <a:solidFill>
                  <a:srgbClr val="FFFFFF"/>
                </a:solidFill>
                <a:latin typeface="Calibri"/>
              </a:endParaRPr>
            </a:p>
          </p:txBody>
        </p:sp>
        <p:sp>
          <p:nvSpPr>
            <p:cNvPr id="175" name="TextBox 174">
              <a:extLst>
                <a:ext uri="{FF2B5EF4-FFF2-40B4-BE49-F238E27FC236}">
                  <a16:creationId xmlns:a16="http://schemas.microsoft.com/office/drawing/2014/main" id="{8C1EE4BE-AC60-4E9A-A29B-E9254DA66E28}"/>
                </a:ext>
              </a:extLst>
            </p:cNvPr>
            <p:cNvSpPr txBox="1"/>
            <p:nvPr/>
          </p:nvSpPr>
          <p:spPr>
            <a:xfrm>
              <a:off x="3038190" y="3367356"/>
              <a:ext cx="578438" cy="433973"/>
            </a:xfrm>
            <a:prstGeom prst="rect">
              <a:avLst/>
            </a:prstGeom>
            <a:noFill/>
          </p:spPr>
          <p:txBody>
            <a:bodyPr wrap="square" lIns="0" tIns="0" rIns="0" bIns="0" rtlCol="0">
              <a:spAutoFit/>
            </a:bodyPr>
            <a:lstStyle/>
            <a:p>
              <a:pPr algn="ctr" defTabSz="914309">
                <a:lnSpc>
                  <a:spcPct val="90000"/>
                </a:lnSpc>
                <a:defRPr/>
              </a:pPr>
              <a:r>
                <a:rPr lang="en-US" sz="1400" kern="0" dirty="0">
                  <a:solidFill>
                    <a:srgbClr val="0070C0"/>
                  </a:solidFill>
                  <a:latin typeface="Calibri"/>
                </a:rPr>
                <a:t>VPN GW</a:t>
              </a:r>
            </a:p>
          </p:txBody>
        </p:sp>
      </p:grpSp>
      <p:grpSp>
        <p:nvGrpSpPr>
          <p:cNvPr id="176" name="Group 175">
            <a:extLst>
              <a:ext uri="{FF2B5EF4-FFF2-40B4-BE49-F238E27FC236}">
                <a16:creationId xmlns:a16="http://schemas.microsoft.com/office/drawing/2014/main" id="{36E677F2-1A12-4881-84CA-B850276B044A}"/>
              </a:ext>
            </a:extLst>
          </p:cNvPr>
          <p:cNvGrpSpPr/>
          <p:nvPr/>
        </p:nvGrpSpPr>
        <p:grpSpPr>
          <a:xfrm>
            <a:off x="10960441" y="4238499"/>
            <a:ext cx="893310" cy="1172607"/>
            <a:chOff x="6027733" y="2131654"/>
            <a:chExt cx="660349" cy="866811"/>
          </a:xfrm>
        </p:grpSpPr>
        <p:sp>
          <p:nvSpPr>
            <p:cNvPr id="177" name="Rounded Rectangle 227">
              <a:extLst>
                <a:ext uri="{FF2B5EF4-FFF2-40B4-BE49-F238E27FC236}">
                  <a16:creationId xmlns:a16="http://schemas.microsoft.com/office/drawing/2014/main" id="{8E856F9F-8915-4FEB-9088-F8166437059A}"/>
                </a:ext>
              </a:extLst>
            </p:cNvPr>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78" name="Group 177">
              <a:extLst>
                <a:ext uri="{FF2B5EF4-FFF2-40B4-BE49-F238E27FC236}">
                  <a16:creationId xmlns:a16="http://schemas.microsoft.com/office/drawing/2014/main" id="{6C56D307-56C1-493B-BF60-5118D0A4A5EF}"/>
                </a:ext>
              </a:extLst>
            </p:cNvPr>
            <p:cNvGrpSpPr/>
            <p:nvPr/>
          </p:nvGrpSpPr>
          <p:grpSpPr>
            <a:xfrm>
              <a:off x="6093279" y="2187723"/>
              <a:ext cx="529256" cy="754672"/>
              <a:chOff x="4045739" y="2177015"/>
              <a:chExt cx="529256" cy="754672"/>
            </a:xfrm>
          </p:grpSpPr>
          <p:pic>
            <p:nvPicPr>
              <p:cNvPr id="179" name="Picture 178">
                <a:extLst>
                  <a:ext uri="{FF2B5EF4-FFF2-40B4-BE49-F238E27FC236}">
                    <a16:creationId xmlns:a16="http://schemas.microsoft.com/office/drawing/2014/main" id="{8BF4034B-2244-43D3-AF30-3D83D2FEEB4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80" name="Picture 179">
                <a:extLst>
                  <a:ext uri="{FF2B5EF4-FFF2-40B4-BE49-F238E27FC236}">
                    <a16:creationId xmlns:a16="http://schemas.microsoft.com/office/drawing/2014/main" id="{3A4C49A7-594B-473D-9B2F-53099B415762}"/>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81" name="Picture 180">
                <a:extLst>
                  <a:ext uri="{FF2B5EF4-FFF2-40B4-BE49-F238E27FC236}">
                    <a16:creationId xmlns:a16="http://schemas.microsoft.com/office/drawing/2014/main" id="{DAC0A895-5500-4FE5-8FFE-4D940E8B841F}"/>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82" name="Group 181">
            <a:extLst>
              <a:ext uri="{FF2B5EF4-FFF2-40B4-BE49-F238E27FC236}">
                <a16:creationId xmlns:a16="http://schemas.microsoft.com/office/drawing/2014/main" id="{96654304-6563-4817-9EB5-DE0187814432}"/>
              </a:ext>
            </a:extLst>
          </p:cNvPr>
          <p:cNvGrpSpPr/>
          <p:nvPr/>
        </p:nvGrpSpPr>
        <p:grpSpPr>
          <a:xfrm>
            <a:off x="9589016" y="4238499"/>
            <a:ext cx="893310" cy="1172607"/>
            <a:chOff x="5111286" y="2128637"/>
            <a:chExt cx="660349" cy="866811"/>
          </a:xfrm>
        </p:grpSpPr>
        <p:sp>
          <p:nvSpPr>
            <p:cNvPr id="183" name="Rounded Rectangle 233">
              <a:extLst>
                <a:ext uri="{FF2B5EF4-FFF2-40B4-BE49-F238E27FC236}">
                  <a16:creationId xmlns:a16="http://schemas.microsoft.com/office/drawing/2014/main" id="{8C5D4A0C-8DB6-4FD9-B59D-AE3280AC8222}"/>
                </a:ext>
              </a:extLst>
            </p:cNvPr>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84" name="Group 183">
              <a:extLst>
                <a:ext uri="{FF2B5EF4-FFF2-40B4-BE49-F238E27FC236}">
                  <a16:creationId xmlns:a16="http://schemas.microsoft.com/office/drawing/2014/main" id="{8ED5D9DA-FC02-4D7F-AC3C-EB18727E7D1C}"/>
                </a:ext>
              </a:extLst>
            </p:cNvPr>
            <p:cNvGrpSpPr/>
            <p:nvPr/>
          </p:nvGrpSpPr>
          <p:grpSpPr>
            <a:xfrm>
              <a:off x="5176832" y="2184706"/>
              <a:ext cx="529256" cy="754672"/>
              <a:chOff x="4045739" y="2177015"/>
              <a:chExt cx="529256" cy="754672"/>
            </a:xfrm>
          </p:grpSpPr>
          <p:pic>
            <p:nvPicPr>
              <p:cNvPr id="185" name="Picture 184">
                <a:extLst>
                  <a:ext uri="{FF2B5EF4-FFF2-40B4-BE49-F238E27FC236}">
                    <a16:creationId xmlns:a16="http://schemas.microsoft.com/office/drawing/2014/main" id="{40C64413-1E26-45F2-85B8-38518BAD2114}"/>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86" name="Picture 185">
                <a:extLst>
                  <a:ext uri="{FF2B5EF4-FFF2-40B4-BE49-F238E27FC236}">
                    <a16:creationId xmlns:a16="http://schemas.microsoft.com/office/drawing/2014/main" id="{F5B51E99-52F2-4519-BFEF-FC05B067700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87" name="Picture 186">
                <a:extLst>
                  <a:ext uri="{FF2B5EF4-FFF2-40B4-BE49-F238E27FC236}">
                    <a16:creationId xmlns:a16="http://schemas.microsoft.com/office/drawing/2014/main" id="{9A57CADA-40C4-477E-BC36-29659233AE01}"/>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88" name="Group 187">
            <a:extLst>
              <a:ext uri="{FF2B5EF4-FFF2-40B4-BE49-F238E27FC236}">
                <a16:creationId xmlns:a16="http://schemas.microsoft.com/office/drawing/2014/main" id="{2334ADB7-09B9-410A-82FE-3978FC18E8ED}"/>
              </a:ext>
            </a:extLst>
          </p:cNvPr>
          <p:cNvGrpSpPr/>
          <p:nvPr/>
        </p:nvGrpSpPr>
        <p:grpSpPr>
          <a:xfrm>
            <a:off x="8223493" y="4238499"/>
            <a:ext cx="893310" cy="1172607"/>
            <a:chOff x="3981473" y="2128637"/>
            <a:chExt cx="660349" cy="866811"/>
          </a:xfrm>
        </p:grpSpPr>
        <p:sp>
          <p:nvSpPr>
            <p:cNvPr id="189" name="Rounded Rectangle 239">
              <a:extLst>
                <a:ext uri="{FF2B5EF4-FFF2-40B4-BE49-F238E27FC236}">
                  <a16:creationId xmlns:a16="http://schemas.microsoft.com/office/drawing/2014/main" id="{4B715DC6-1935-435C-B217-AD85AFF5F0FD}"/>
                </a:ext>
              </a:extLst>
            </p:cNvPr>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90" name="Group 189">
              <a:extLst>
                <a:ext uri="{FF2B5EF4-FFF2-40B4-BE49-F238E27FC236}">
                  <a16:creationId xmlns:a16="http://schemas.microsoft.com/office/drawing/2014/main" id="{4BEDAC98-49E1-4346-824C-257F729CBFCD}"/>
                </a:ext>
              </a:extLst>
            </p:cNvPr>
            <p:cNvGrpSpPr/>
            <p:nvPr/>
          </p:nvGrpSpPr>
          <p:grpSpPr>
            <a:xfrm>
              <a:off x="4047019" y="2184706"/>
              <a:ext cx="529256" cy="754672"/>
              <a:chOff x="4045739" y="2177015"/>
              <a:chExt cx="529256" cy="754672"/>
            </a:xfrm>
          </p:grpSpPr>
          <p:pic>
            <p:nvPicPr>
              <p:cNvPr id="191" name="Picture 190">
                <a:extLst>
                  <a:ext uri="{FF2B5EF4-FFF2-40B4-BE49-F238E27FC236}">
                    <a16:creationId xmlns:a16="http://schemas.microsoft.com/office/drawing/2014/main" id="{EB794675-EE16-4001-8589-6F4B5C125341}"/>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92" name="Picture 191">
                <a:extLst>
                  <a:ext uri="{FF2B5EF4-FFF2-40B4-BE49-F238E27FC236}">
                    <a16:creationId xmlns:a16="http://schemas.microsoft.com/office/drawing/2014/main" id="{61CEAD81-09DE-417A-848C-EDB2D88213E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93" name="Picture 192">
                <a:extLst>
                  <a:ext uri="{FF2B5EF4-FFF2-40B4-BE49-F238E27FC236}">
                    <a16:creationId xmlns:a16="http://schemas.microsoft.com/office/drawing/2014/main" id="{F508C5D9-F0DE-4B58-A1B3-CE3D8690254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194" name="Left-Right Arrow 244">
            <a:extLst>
              <a:ext uri="{FF2B5EF4-FFF2-40B4-BE49-F238E27FC236}">
                <a16:creationId xmlns:a16="http://schemas.microsoft.com/office/drawing/2014/main" id="{DF1190D3-5345-4846-B88C-49CB7876B008}"/>
              </a:ext>
            </a:extLst>
          </p:cNvPr>
          <p:cNvSpPr/>
          <p:nvPr/>
        </p:nvSpPr>
        <p:spPr>
          <a:xfrm rot="5400000">
            <a:off x="11002049" y="3441972"/>
            <a:ext cx="1202208" cy="348816"/>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a:solidFill>
                <a:srgbClr val="FFFFFF"/>
              </a:solidFill>
              <a:latin typeface="Calibri"/>
            </a:endParaRPr>
          </a:p>
        </p:txBody>
      </p:sp>
      <p:grpSp>
        <p:nvGrpSpPr>
          <p:cNvPr id="195" name="Group 194">
            <a:extLst>
              <a:ext uri="{FF2B5EF4-FFF2-40B4-BE49-F238E27FC236}">
                <a16:creationId xmlns:a16="http://schemas.microsoft.com/office/drawing/2014/main" id="{49E424FB-BBE5-4AF7-8DBC-87A6C5652D41}"/>
              </a:ext>
            </a:extLst>
          </p:cNvPr>
          <p:cNvGrpSpPr/>
          <p:nvPr/>
        </p:nvGrpSpPr>
        <p:grpSpPr>
          <a:xfrm>
            <a:off x="10895725" y="1723420"/>
            <a:ext cx="1338978" cy="1236985"/>
            <a:chOff x="1441498" y="2335312"/>
            <a:chExt cx="1209154" cy="1117050"/>
          </a:xfrm>
        </p:grpSpPr>
        <p:sp>
          <p:nvSpPr>
            <p:cNvPr id="196" name="Oval 195">
              <a:extLst>
                <a:ext uri="{FF2B5EF4-FFF2-40B4-BE49-F238E27FC236}">
                  <a16:creationId xmlns:a16="http://schemas.microsoft.com/office/drawing/2014/main" id="{09F063D8-DCD3-4E7F-AE6C-EBDE33669E91}"/>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14008" fontAlgn="base">
                <a:lnSpc>
                  <a:spcPct val="90000"/>
                </a:lnSpc>
                <a:spcBef>
                  <a:spcPct val="0"/>
                </a:spcBef>
                <a:spcAft>
                  <a:spcPct val="0"/>
                </a:spcAft>
                <a:defRPr/>
              </a:pPr>
              <a:endParaRPr lang="en-US" sz="3600" kern="0" spc="-50" dirty="0">
                <a:gradFill>
                  <a:gsLst>
                    <a:gs pos="36283">
                      <a:srgbClr val="505050"/>
                    </a:gs>
                    <a:gs pos="28000">
                      <a:srgbClr val="505050"/>
                    </a:gs>
                  </a:gsLst>
                  <a:lin ang="5400000" scaled="0"/>
                </a:gradFill>
                <a:latin typeface="Calibri"/>
              </a:endParaRPr>
            </a:p>
          </p:txBody>
        </p:sp>
        <p:sp>
          <p:nvSpPr>
            <p:cNvPr id="197" name="Freeform 247">
              <a:extLst>
                <a:ext uri="{FF2B5EF4-FFF2-40B4-BE49-F238E27FC236}">
                  <a16:creationId xmlns:a16="http://schemas.microsoft.com/office/drawing/2014/main" id="{69685046-3658-417C-B9CD-BBDDD93D5433}"/>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410">
                <a:defRPr/>
              </a:pPr>
              <a:endParaRPr lang="en-US" sz="2800" kern="0">
                <a:solidFill>
                  <a:srgbClr val="00188F"/>
                </a:solidFill>
                <a:latin typeface="Calibri"/>
              </a:endParaRPr>
            </a:p>
          </p:txBody>
        </p:sp>
        <p:sp>
          <p:nvSpPr>
            <p:cNvPr id="198" name="TextBox 197">
              <a:extLst>
                <a:ext uri="{FF2B5EF4-FFF2-40B4-BE49-F238E27FC236}">
                  <a16:creationId xmlns:a16="http://schemas.microsoft.com/office/drawing/2014/main" id="{427F0C12-FCFB-4475-ADEE-E34A68BEADF1}"/>
                </a:ext>
              </a:extLst>
            </p:cNvPr>
            <p:cNvSpPr txBox="1"/>
            <p:nvPr/>
          </p:nvSpPr>
          <p:spPr>
            <a:xfrm>
              <a:off x="1441498" y="2804059"/>
              <a:ext cx="1209154" cy="566915"/>
            </a:xfrm>
            <a:prstGeom prst="rect">
              <a:avLst/>
            </a:prstGeom>
            <a:noFill/>
          </p:spPr>
          <p:txBody>
            <a:bodyPr wrap="none" lIns="182857" tIns="146285" rIns="182857" bIns="146285" rtlCol="0" anchor="ctr">
              <a:spAutoFit/>
            </a:bodyPr>
            <a:lstStyle/>
            <a:p>
              <a:pPr algn="ctr" defTabSz="932410">
                <a:lnSpc>
                  <a:spcPct val="90000"/>
                </a:lnSpc>
                <a:defRPr/>
              </a:pPr>
              <a:r>
                <a:rPr lang="en-US" sz="2400" kern="0" spc="-50" dirty="0">
                  <a:solidFill>
                    <a:srgbClr val="00188F"/>
                  </a:solidFill>
                  <a:latin typeface="Calibri"/>
                </a:rPr>
                <a:t>Internet</a:t>
              </a:r>
            </a:p>
          </p:txBody>
        </p:sp>
      </p:grpSp>
      <p:sp>
        <p:nvSpPr>
          <p:cNvPr id="199" name="Left-Right Arrow 249">
            <a:extLst>
              <a:ext uri="{FF2B5EF4-FFF2-40B4-BE49-F238E27FC236}">
                <a16:creationId xmlns:a16="http://schemas.microsoft.com/office/drawing/2014/main" id="{CA555EBE-18C8-4A7E-BEA9-96DF6F89EC7A}"/>
              </a:ext>
            </a:extLst>
          </p:cNvPr>
          <p:cNvSpPr/>
          <p:nvPr/>
        </p:nvSpPr>
        <p:spPr>
          <a:xfrm rot="5400000">
            <a:off x="6877417" y="3524849"/>
            <a:ext cx="1561248" cy="348816"/>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a:solidFill>
                <a:srgbClr val="FFFFFF"/>
              </a:solidFill>
              <a:latin typeface="Calibri"/>
            </a:endParaRPr>
          </a:p>
        </p:txBody>
      </p:sp>
      <p:grpSp>
        <p:nvGrpSpPr>
          <p:cNvPr id="200" name="Group 199">
            <a:extLst>
              <a:ext uri="{FF2B5EF4-FFF2-40B4-BE49-F238E27FC236}">
                <a16:creationId xmlns:a16="http://schemas.microsoft.com/office/drawing/2014/main" id="{BB0D8A23-8974-439C-980C-EEE7C31A431B}"/>
              </a:ext>
            </a:extLst>
          </p:cNvPr>
          <p:cNvGrpSpPr/>
          <p:nvPr/>
        </p:nvGrpSpPr>
        <p:grpSpPr>
          <a:xfrm>
            <a:off x="7678967" y="1736559"/>
            <a:ext cx="453693" cy="1114472"/>
            <a:chOff x="10520791" y="5710226"/>
            <a:chExt cx="813223" cy="1100576"/>
          </a:xfrm>
        </p:grpSpPr>
        <p:sp>
          <p:nvSpPr>
            <p:cNvPr id="201" name="Rectangle 5">
              <a:extLst>
                <a:ext uri="{FF2B5EF4-FFF2-40B4-BE49-F238E27FC236}">
                  <a16:creationId xmlns:a16="http://schemas.microsoft.com/office/drawing/2014/main" id="{26689450-78BE-44DB-9CF1-0270E1566A92}"/>
                </a:ext>
              </a:extLst>
            </p:cNvPr>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2" name="Freeform 6">
              <a:extLst>
                <a:ext uri="{FF2B5EF4-FFF2-40B4-BE49-F238E27FC236}">
                  <a16:creationId xmlns:a16="http://schemas.microsoft.com/office/drawing/2014/main" id="{41C781D9-66A2-4D62-BCAD-BC49B2DB519E}"/>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3" name="Freeform 7">
              <a:extLst>
                <a:ext uri="{FF2B5EF4-FFF2-40B4-BE49-F238E27FC236}">
                  <a16:creationId xmlns:a16="http://schemas.microsoft.com/office/drawing/2014/main" id="{F4F65D96-1FA1-47B3-8115-5F26D6F9F3EB}"/>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4" name="Freeform 8">
              <a:extLst>
                <a:ext uri="{FF2B5EF4-FFF2-40B4-BE49-F238E27FC236}">
                  <a16:creationId xmlns:a16="http://schemas.microsoft.com/office/drawing/2014/main" id="{30B4A4BC-E2AE-462B-9607-B5B5869C6C07}"/>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5" name="Freeform 9">
              <a:extLst>
                <a:ext uri="{FF2B5EF4-FFF2-40B4-BE49-F238E27FC236}">
                  <a16:creationId xmlns:a16="http://schemas.microsoft.com/office/drawing/2014/main" id="{583DBA19-21FF-48AE-9C59-B96B7447DEEA}"/>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6" name="Oval 14">
              <a:extLst>
                <a:ext uri="{FF2B5EF4-FFF2-40B4-BE49-F238E27FC236}">
                  <a16:creationId xmlns:a16="http://schemas.microsoft.com/office/drawing/2014/main" id="{B0A0DF3F-F104-4764-A24B-B40E2272AE1B}"/>
                </a:ext>
              </a:extLst>
            </p:cNvPr>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7" name="Oval 15">
              <a:extLst>
                <a:ext uri="{FF2B5EF4-FFF2-40B4-BE49-F238E27FC236}">
                  <a16:creationId xmlns:a16="http://schemas.microsoft.com/office/drawing/2014/main" id="{D193E2ED-050E-426D-A9D9-C4182D0882AA}"/>
                </a:ext>
              </a:extLst>
            </p:cNvPr>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8" name="Oval 16">
              <a:extLst>
                <a:ext uri="{FF2B5EF4-FFF2-40B4-BE49-F238E27FC236}">
                  <a16:creationId xmlns:a16="http://schemas.microsoft.com/office/drawing/2014/main" id="{1027A6AB-6436-4439-94E2-A61F67D242CB}"/>
                </a:ext>
              </a:extLst>
            </p:cNvPr>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9" name="Oval 17">
              <a:extLst>
                <a:ext uri="{FF2B5EF4-FFF2-40B4-BE49-F238E27FC236}">
                  <a16:creationId xmlns:a16="http://schemas.microsoft.com/office/drawing/2014/main" id="{A9095E07-A0A0-417A-84F3-0B6F1481C3DB}"/>
                </a:ext>
              </a:extLst>
            </p:cNvPr>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grpSp>
      <p:grpSp>
        <p:nvGrpSpPr>
          <p:cNvPr id="210" name="Group 209">
            <a:extLst>
              <a:ext uri="{FF2B5EF4-FFF2-40B4-BE49-F238E27FC236}">
                <a16:creationId xmlns:a16="http://schemas.microsoft.com/office/drawing/2014/main" id="{CA9B5A14-DC69-49CD-B057-9BEE84B7C36E}"/>
              </a:ext>
            </a:extLst>
          </p:cNvPr>
          <p:cNvGrpSpPr/>
          <p:nvPr/>
        </p:nvGrpSpPr>
        <p:grpSpPr>
          <a:xfrm>
            <a:off x="7312042" y="1618885"/>
            <a:ext cx="478930" cy="1176462"/>
            <a:chOff x="10520791" y="5710226"/>
            <a:chExt cx="813223" cy="1100576"/>
          </a:xfrm>
        </p:grpSpPr>
        <p:sp>
          <p:nvSpPr>
            <p:cNvPr id="211" name="Rectangle 5">
              <a:extLst>
                <a:ext uri="{FF2B5EF4-FFF2-40B4-BE49-F238E27FC236}">
                  <a16:creationId xmlns:a16="http://schemas.microsoft.com/office/drawing/2014/main" id="{50407E33-8C4A-49E5-83A3-82A3D5EC1CDB}"/>
                </a:ext>
              </a:extLst>
            </p:cNvPr>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2" name="Freeform 6">
              <a:extLst>
                <a:ext uri="{FF2B5EF4-FFF2-40B4-BE49-F238E27FC236}">
                  <a16:creationId xmlns:a16="http://schemas.microsoft.com/office/drawing/2014/main" id="{7F66F91F-7E7F-4420-8F20-FDF3ED515B34}"/>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3" name="Freeform 7">
              <a:extLst>
                <a:ext uri="{FF2B5EF4-FFF2-40B4-BE49-F238E27FC236}">
                  <a16:creationId xmlns:a16="http://schemas.microsoft.com/office/drawing/2014/main" id="{39A2D10E-3BEF-44A3-B5D2-55DD5265E3C4}"/>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4" name="Freeform 8">
              <a:extLst>
                <a:ext uri="{FF2B5EF4-FFF2-40B4-BE49-F238E27FC236}">
                  <a16:creationId xmlns:a16="http://schemas.microsoft.com/office/drawing/2014/main" id="{8D35C694-DA8C-4BE8-80CE-5F08755E70E2}"/>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5" name="Freeform 9">
              <a:extLst>
                <a:ext uri="{FF2B5EF4-FFF2-40B4-BE49-F238E27FC236}">
                  <a16:creationId xmlns:a16="http://schemas.microsoft.com/office/drawing/2014/main" id="{E7119FFC-A30A-40C6-8103-48967210DA90}"/>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6" name="Oval 14">
              <a:extLst>
                <a:ext uri="{FF2B5EF4-FFF2-40B4-BE49-F238E27FC236}">
                  <a16:creationId xmlns:a16="http://schemas.microsoft.com/office/drawing/2014/main" id="{1756589E-5384-48D6-B4BA-896B3C446331}"/>
                </a:ext>
              </a:extLst>
            </p:cNvPr>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7" name="Oval 15">
              <a:extLst>
                <a:ext uri="{FF2B5EF4-FFF2-40B4-BE49-F238E27FC236}">
                  <a16:creationId xmlns:a16="http://schemas.microsoft.com/office/drawing/2014/main" id="{25574000-6285-4105-96B5-491EC9EC953D}"/>
                </a:ext>
              </a:extLst>
            </p:cNvPr>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8" name="Oval 16">
              <a:extLst>
                <a:ext uri="{FF2B5EF4-FFF2-40B4-BE49-F238E27FC236}">
                  <a16:creationId xmlns:a16="http://schemas.microsoft.com/office/drawing/2014/main" id="{8F09BF35-8C99-4B90-BF01-E8050E8C5095}"/>
                </a:ext>
              </a:extLst>
            </p:cNvPr>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9" name="Oval 17">
              <a:extLst>
                <a:ext uri="{FF2B5EF4-FFF2-40B4-BE49-F238E27FC236}">
                  <a16:creationId xmlns:a16="http://schemas.microsoft.com/office/drawing/2014/main" id="{E209FE66-BC75-4075-9011-3E584E3BC7EA}"/>
                </a:ext>
              </a:extLst>
            </p:cNvPr>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grpSp>
      <p:sp>
        <p:nvSpPr>
          <p:cNvPr id="220" name="TextBox 219">
            <a:extLst>
              <a:ext uri="{FF2B5EF4-FFF2-40B4-BE49-F238E27FC236}">
                <a16:creationId xmlns:a16="http://schemas.microsoft.com/office/drawing/2014/main" id="{55FF3771-308D-449C-A2ED-01875540FD06}"/>
              </a:ext>
            </a:extLst>
          </p:cNvPr>
          <p:cNvSpPr txBox="1"/>
          <p:nvPr/>
        </p:nvSpPr>
        <p:spPr>
          <a:xfrm>
            <a:off x="6914094" y="1183297"/>
            <a:ext cx="2786754" cy="461606"/>
          </a:xfrm>
          <a:prstGeom prst="rect">
            <a:avLst/>
          </a:prstGeom>
          <a:noFill/>
        </p:spPr>
        <p:txBody>
          <a:bodyPr wrap="none" rtlCol="0">
            <a:spAutoFit/>
          </a:bodyPr>
          <a:lstStyle/>
          <a:p>
            <a:pPr defTabSz="914309"/>
            <a:r>
              <a:rPr lang="en-US" sz="2400" dirty="0">
                <a:solidFill>
                  <a:srgbClr val="FFFFFF"/>
                </a:solidFill>
                <a:effectLst>
                  <a:outerShdw blurRad="38100" dist="38100" dir="2700000" algn="tl">
                    <a:srgbClr val="000000">
                      <a:alpha val="43137"/>
                    </a:srgbClr>
                  </a:outerShdw>
                </a:effectLst>
                <a:latin typeface="Calibri"/>
              </a:rPr>
              <a:t>On Premises 10.0/16</a:t>
            </a:r>
            <a:endParaRPr lang="en-US" sz="2400" dirty="0">
              <a:solidFill>
                <a:srgbClr val="FFFFFF"/>
              </a:solidFill>
              <a:latin typeface="Calibri"/>
            </a:endParaRPr>
          </a:p>
        </p:txBody>
      </p:sp>
      <p:sp>
        <p:nvSpPr>
          <p:cNvPr id="221" name="TextBox 220">
            <a:extLst>
              <a:ext uri="{FF2B5EF4-FFF2-40B4-BE49-F238E27FC236}">
                <a16:creationId xmlns:a16="http://schemas.microsoft.com/office/drawing/2014/main" id="{F31A1665-88AE-4FAE-BF15-723BD7C34C4F}"/>
              </a:ext>
            </a:extLst>
          </p:cNvPr>
          <p:cNvSpPr txBox="1"/>
          <p:nvPr/>
        </p:nvSpPr>
        <p:spPr>
          <a:xfrm>
            <a:off x="5758403" y="3081754"/>
            <a:ext cx="1997681" cy="707886"/>
          </a:xfrm>
          <a:prstGeom prst="rect">
            <a:avLst/>
          </a:prstGeom>
          <a:noFill/>
        </p:spPr>
        <p:txBody>
          <a:bodyPr wrap="square" rtlCol="0">
            <a:spAutoFit/>
          </a:bodyPr>
          <a:lstStyle/>
          <a:p>
            <a:pPr algn="ctr" defTabSz="914309"/>
            <a:r>
              <a:rPr lang="en-US" sz="2000" dirty="0">
                <a:solidFill>
                  <a:srgbClr val="FFFFFF"/>
                </a:solidFill>
                <a:effectLst>
                  <a:outerShdw blurRad="38100" dist="38100" dir="2700000" algn="tl">
                    <a:srgbClr val="000000">
                      <a:alpha val="43137"/>
                    </a:srgbClr>
                  </a:outerShdw>
                </a:effectLst>
                <a:latin typeface="Calibri"/>
              </a:rPr>
              <a:t>ExpressRoute</a:t>
            </a:r>
            <a:br>
              <a:rPr lang="en-US" sz="2000" dirty="0">
                <a:solidFill>
                  <a:srgbClr val="FFFFFF"/>
                </a:solidFill>
                <a:effectLst>
                  <a:outerShdw blurRad="38100" dist="38100" dir="2700000" algn="tl">
                    <a:srgbClr val="000000">
                      <a:alpha val="43137"/>
                    </a:srgbClr>
                  </a:outerShdw>
                </a:effectLst>
                <a:latin typeface="Calibri"/>
              </a:rPr>
            </a:br>
            <a:r>
              <a:rPr lang="en-US" sz="2000">
                <a:solidFill>
                  <a:srgbClr val="FFFFFF"/>
                </a:solidFill>
                <a:effectLst>
                  <a:outerShdw blurRad="38100" dist="38100" dir="2700000" algn="tl">
                    <a:srgbClr val="000000">
                      <a:alpha val="43137"/>
                    </a:srgbClr>
                  </a:outerShdw>
                </a:effectLst>
                <a:latin typeface="Calibri"/>
              </a:rPr>
              <a:t>and VPNs</a:t>
            </a:r>
            <a:endParaRPr lang="en-US" sz="2000" dirty="0">
              <a:solidFill>
                <a:srgbClr val="FFFFFF"/>
              </a:solidFill>
              <a:effectLst>
                <a:outerShdw blurRad="38100" dist="38100" dir="2700000" algn="tl">
                  <a:srgbClr val="000000">
                    <a:alpha val="43137"/>
                  </a:srgbClr>
                </a:outerShdw>
              </a:effectLst>
              <a:latin typeface="Calibri"/>
            </a:endParaRPr>
          </a:p>
        </p:txBody>
      </p:sp>
      <p:cxnSp>
        <p:nvCxnSpPr>
          <p:cNvPr id="222" name="Straight Arrow Connector 221">
            <a:extLst>
              <a:ext uri="{FF2B5EF4-FFF2-40B4-BE49-F238E27FC236}">
                <a16:creationId xmlns:a16="http://schemas.microsoft.com/office/drawing/2014/main" id="{2B6ED4B3-7E09-4C9F-9E75-E69E8E3BA396}"/>
              </a:ext>
            </a:extLst>
          </p:cNvPr>
          <p:cNvCxnSpPr>
            <a:stCxn id="183" idx="3"/>
            <a:endCxn id="177" idx="1"/>
          </p:cNvCxnSpPr>
          <p:nvPr/>
        </p:nvCxnSpPr>
        <p:spPr>
          <a:xfrm>
            <a:off x="10482327" y="4824801"/>
            <a:ext cx="478115" cy="0"/>
          </a:xfrm>
          <a:prstGeom prst="straightConnector1">
            <a:avLst/>
          </a:prstGeom>
          <a:noFill/>
          <a:ln w="44450" cap="flat" cmpd="sng" algn="ctr">
            <a:solidFill>
              <a:srgbClr val="FFFFFF"/>
            </a:solidFill>
            <a:prstDash val="solid"/>
            <a:headEnd type="triangle"/>
            <a:tailEnd type="triangle"/>
          </a:ln>
          <a:effectLst/>
        </p:spPr>
      </p:cxnSp>
      <p:cxnSp>
        <p:nvCxnSpPr>
          <p:cNvPr id="223" name="Straight Arrow Connector 222">
            <a:extLst>
              <a:ext uri="{FF2B5EF4-FFF2-40B4-BE49-F238E27FC236}">
                <a16:creationId xmlns:a16="http://schemas.microsoft.com/office/drawing/2014/main" id="{BA68C986-3EA5-4282-8555-86DEDA8D6FD0}"/>
              </a:ext>
            </a:extLst>
          </p:cNvPr>
          <p:cNvCxnSpPr>
            <a:stCxn id="189" idx="3"/>
            <a:endCxn id="183" idx="1"/>
          </p:cNvCxnSpPr>
          <p:nvPr/>
        </p:nvCxnSpPr>
        <p:spPr>
          <a:xfrm>
            <a:off x="9116803" y="4824801"/>
            <a:ext cx="472214" cy="0"/>
          </a:xfrm>
          <a:prstGeom prst="straightConnector1">
            <a:avLst/>
          </a:prstGeom>
          <a:noFill/>
          <a:ln w="44450" cap="flat" cmpd="sng" algn="ctr">
            <a:solidFill>
              <a:srgbClr val="FFFFFF"/>
            </a:solidFill>
            <a:prstDash val="solid"/>
            <a:headEnd type="triangle"/>
            <a:tailEnd type="triangle"/>
          </a:ln>
          <a:effectLst/>
        </p:spPr>
      </p:cxnSp>
      <p:cxnSp>
        <p:nvCxnSpPr>
          <p:cNvPr id="224" name="Elbow Connector 275">
            <a:extLst>
              <a:ext uri="{FF2B5EF4-FFF2-40B4-BE49-F238E27FC236}">
                <a16:creationId xmlns:a16="http://schemas.microsoft.com/office/drawing/2014/main" id="{1417B1B5-EF61-404C-A069-CCDA28050C64}"/>
              </a:ext>
            </a:extLst>
          </p:cNvPr>
          <p:cNvCxnSpPr>
            <a:stCxn id="189" idx="1"/>
          </p:cNvCxnSpPr>
          <p:nvPr/>
        </p:nvCxnSpPr>
        <p:spPr>
          <a:xfrm rot="10800000">
            <a:off x="7905813" y="2851031"/>
            <a:ext cx="317681" cy="1973770"/>
          </a:xfrm>
          <a:prstGeom prst="bentConnector2">
            <a:avLst/>
          </a:prstGeom>
          <a:noFill/>
          <a:ln w="38100" cap="flat" cmpd="sng" algn="ctr">
            <a:solidFill>
              <a:srgbClr val="DC3C00">
                <a:lumMod val="60000"/>
                <a:lumOff val="40000"/>
              </a:srgbClr>
            </a:solidFill>
            <a:prstDash val="solid"/>
            <a:headEnd type="triangle"/>
            <a:tailEnd type="triangle"/>
          </a:ln>
          <a:effectLst>
            <a:outerShdw blurRad="40000" dist="23000" dir="5400000" rotWithShape="0">
              <a:srgbClr val="000000">
                <a:alpha val="35000"/>
              </a:srgbClr>
            </a:outerShdw>
          </a:effectLst>
        </p:spPr>
      </p:cxnSp>
      <p:cxnSp>
        <p:nvCxnSpPr>
          <p:cNvPr id="225" name="Elbow Connector 276">
            <a:extLst>
              <a:ext uri="{FF2B5EF4-FFF2-40B4-BE49-F238E27FC236}">
                <a16:creationId xmlns:a16="http://schemas.microsoft.com/office/drawing/2014/main" id="{3FA3419D-4D91-4460-97E9-98590F975CF4}"/>
              </a:ext>
            </a:extLst>
          </p:cNvPr>
          <p:cNvCxnSpPr>
            <a:stCxn id="169" idx="2"/>
            <a:endCxn id="171" idx="2"/>
          </p:cNvCxnSpPr>
          <p:nvPr/>
        </p:nvCxnSpPr>
        <p:spPr>
          <a:xfrm rot="16200000" flipH="1">
            <a:off x="10038622" y="4542749"/>
            <a:ext cx="12698" cy="2736949"/>
          </a:xfrm>
          <a:prstGeom prst="bentConnector3">
            <a:avLst>
              <a:gd name="adj1" fmla="val 4223764"/>
            </a:avLst>
          </a:prstGeom>
          <a:noFill/>
          <a:ln w="41275" cap="flat" cmpd="sng" algn="ctr">
            <a:solidFill>
              <a:schemeClr val="tx1"/>
            </a:solidFill>
            <a:prstDash val="sysDot"/>
            <a:headEnd type="triangle"/>
            <a:tailEnd type="triangle"/>
          </a:ln>
          <a:effectLst/>
        </p:spPr>
      </p:cxnSp>
      <p:grpSp>
        <p:nvGrpSpPr>
          <p:cNvPr id="226" name="Group 225">
            <a:extLst>
              <a:ext uri="{FF2B5EF4-FFF2-40B4-BE49-F238E27FC236}">
                <a16:creationId xmlns:a16="http://schemas.microsoft.com/office/drawing/2014/main" id="{F8F1EEBC-043F-4146-A8BD-A137FDB0F395}"/>
              </a:ext>
            </a:extLst>
          </p:cNvPr>
          <p:cNvGrpSpPr/>
          <p:nvPr/>
        </p:nvGrpSpPr>
        <p:grpSpPr>
          <a:xfrm>
            <a:off x="9858989" y="6251577"/>
            <a:ext cx="371096" cy="371096"/>
            <a:chOff x="4687755" y="2457342"/>
            <a:chExt cx="608869" cy="608869"/>
          </a:xfrm>
          <a:solidFill>
            <a:srgbClr val="FF3399"/>
          </a:solidFill>
        </p:grpSpPr>
        <p:sp>
          <p:nvSpPr>
            <p:cNvPr id="227" name="Rectangle 226">
              <a:extLst>
                <a:ext uri="{FF2B5EF4-FFF2-40B4-BE49-F238E27FC236}">
                  <a16:creationId xmlns:a16="http://schemas.microsoft.com/office/drawing/2014/main" id="{77D4FA21-F5BA-4A15-B5E4-D7F8292FE4AF}"/>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28" name="Rectangle 227">
              <a:extLst>
                <a:ext uri="{FF2B5EF4-FFF2-40B4-BE49-F238E27FC236}">
                  <a16:creationId xmlns:a16="http://schemas.microsoft.com/office/drawing/2014/main" id="{D59220FB-58CD-4598-93CE-9C06F6DBD3B1}"/>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cxnSp>
        <p:nvCxnSpPr>
          <p:cNvPr id="229" name="Elbow Connector 280">
            <a:extLst>
              <a:ext uri="{FF2B5EF4-FFF2-40B4-BE49-F238E27FC236}">
                <a16:creationId xmlns:a16="http://schemas.microsoft.com/office/drawing/2014/main" id="{B147D4E3-E094-41F1-97BB-46C8A1A68FC8}"/>
              </a:ext>
            </a:extLst>
          </p:cNvPr>
          <p:cNvCxnSpPr>
            <a:stCxn id="189" idx="0"/>
            <a:endCxn id="196" idx="2"/>
          </p:cNvCxnSpPr>
          <p:nvPr/>
        </p:nvCxnSpPr>
        <p:spPr>
          <a:xfrm rot="5400000" flipH="1" flipV="1">
            <a:off x="8860142" y="2151917"/>
            <a:ext cx="1896586" cy="2276576"/>
          </a:xfrm>
          <a:prstGeom prst="bentConnector2">
            <a:avLst/>
          </a:prstGeom>
          <a:noFill/>
          <a:ln w="41275" cap="flat" cmpd="sng" algn="ctr">
            <a:solidFill>
              <a:schemeClr val="tx1"/>
            </a:solidFill>
            <a:prstDash val="sysDot"/>
            <a:headEnd type="triangle"/>
            <a:tailEnd type="triangle"/>
          </a:ln>
          <a:effectLst/>
        </p:spPr>
      </p:cxnSp>
      <p:cxnSp>
        <p:nvCxnSpPr>
          <p:cNvPr id="230" name="Elbow Connector 281">
            <a:extLst>
              <a:ext uri="{FF2B5EF4-FFF2-40B4-BE49-F238E27FC236}">
                <a16:creationId xmlns:a16="http://schemas.microsoft.com/office/drawing/2014/main" id="{F5A9F6D4-1D54-44B2-AB6A-81E26B00C551}"/>
              </a:ext>
            </a:extLst>
          </p:cNvPr>
          <p:cNvCxnSpPr>
            <a:stCxn id="183" idx="0"/>
            <a:endCxn id="196" idx="2"/>
          </p:cNvCxnSpPr>
          <p:nvPr/>
        </p:nvCxnSpPr>
        <p:spPr>
          <a:xfrm rot="5400000" flipH="1" flipV="1">
            <a:off x="9542904" y="2834680"/>
            <a:ext cx="1896586" cy="911053"/>
          </a:xfrm>
          <a:prstGeom prst="bentConnector2">
            <a:avLst/>
          </a:prstGeom>
          <a:noFill/>
          <a:ln w="41275" cap="flat" cmpd="sng" algn="ctr">
            <a:solidFill>
              <a:schemeClr val="tx1"/>
            </a:solidFill>
            <a:prstDash val="sysDot"/>
            <a:headEnd type="triangle"/>
            <a:tailEnd type="triangle"/>
          </a:ln>
          <a:effectLst/>
        </p:spPr>
      </p:cxnSp>
      <p:grpSp>
        <p:nvGrpSpPr>
          <p:cNvPr id="231" name="Group 230">
            <a:extLst>
              <a:ext uri="{FF2B5EF4-FFF2-40B4-BE49-F238E27FC236}">
                <a16:creationId xmlns:a16="http://schemas.microsoft.com/office/drawing/2014/main" id="{E0F0E6C6-E8D1-4171-8CF7-A0FCED591791}"/>
              </a:ext>
            </a:extLst>
          </p:cNvPr>
          <p:cNvGrpSpPr/>
          <p:nvPr/>
        </p:nvGrpSpPr>
        <p:grpSpPr>
          <a:xfrm>
            <a:off x="8490949" y="3015994"/>
            <a:ext cx="371096" cy="371096"/>
            <a:chOff x="4687755" y="2457342"/>
            <a:chExt cx="608869" cy="608869"/>
          </a:xfrm>
          <a:solidFill>
            <a:srgbClr val="FF3399"/>
          </a:solidFill>
        </p:grpSpPr>
        <p:sp>
          <p:nvSpPr>
            <p:cNvPr id="232" name="Rectangle 231">
              <a:extLst>
                <a:ext uri="{FF2B5EF4-FFF2-40B4-BE49-F238E27FC236}">
                  <a16:creationId xmlns:a16="http://schemas.microsoft.com/office/drawing/2014/main" id="{F7AE7CC3-4932-45F3-AF5A-69479B048A7E}"/>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33" name="Rectangle 232">
              <a:extLst>
                <a:ext uri="{FF2B5EF4-FFF2-40B4-BE49-F238E27FC236}">
                  <a16:creationId xmlns:a16="http://schemas.microsoft.com/office/drawing/2014/main" id="{5316309E-835F-4962-B6B1-75F20CE91710}"/>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grpSp>
        <p:nvGrpSpPr>
          <p:cNvPr id="234" name="Group 233">
            <a:extLst>
              <a:ext uri="{FF2B5EF4-FFF2-40B4-BE49-F238E27FC236}">
                <a16:creationId xmlns:a16="http://schemas.microsoft.com/office/drawing/2014/main" id="{AB7CD089-0830-4439-8DD4-38047437D067}"/>
              </a:ext>
            </a:extLst>
          </p:cNvPr>
          <p:cNvGrpSpPr/>
          <p:nvPr/>
        </p:nvGrpSpPr>
        <p:grpSpPr>
          <a:xfrm>
            <a:off x="9858990" y="3015993"/>
            <a:ext cx="371096" cy="371096"/>
            <a:chOff x="4687755" y="2457342"/>
            <a:chExt cx="608869" cy="608869"/>
          </a:xfrm>
          <a:solidFill>
            <a:srgbClr val="FF3399"/>
          </a:solidFill>
        </p:grpSpPr>
        <p:sp>
          <p:nvSpPr>
            <p:cNvPr id="235" name="Rectangle 234">
              <a:extLst>
                <a:ext uri="{FF2B5EF4-FFF2-40B4-BE49-F238E27FC236}">
                  <a16:creationId xmlns:a16="http://schemas.microsoft.com/office/drawing/2014/main" id="{4EFEC8A3-A433-4D5F-B56A-EAD8951EE73A}"/>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36" name="Rectangle 235">
              <a:extLst>
                <a:ext uri="{FF2B5EF4-FFF2-40B4-BE49-F238E27FC236}">
                  <a16:creationId xmlns:a16="http://schemas.microsoft.com/office/drawing/2014/main" id="{97E35AB6-A6A1-4ACD-8EA0-C8CA4A529968}"/>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sp>
        <p:nvSpPr>
          <p:cNvPr id="237" name="TextBox 236">
            <a:extLst>
              <a:ext uri="{FF2B5EF4-FFF2-40B4-BE49-F238E27FC236}">
                <a16:creationId xmlns:a16="http://schemas.microsoft.com/office/drawing/2014/main" id="{C74CF9E3-74D0-4BFB-A466-28D800596501}"/>
              </a:ext>
            </a:extLst>
          </p:cNvPr>
          <p:cNvSpPr txBox="1"/>
          <p:nvPr/>
        </p:nvSpPr>
        <p:spPr>
          <a:xfrm>
            <a:off x="9013659" y="4208754"/>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38" name="TextBox 237">
            <a:extLst>
              <a:ext uri="{FF2B5EF4-FFF2-40B4-BE49-F238E27FC236}">
                <a16:creationId xmlns:a16="http://schemas.microsoft.com/office/drawing/2014/main" id="{8566E2F3-57BF-47C0-8BAD-426D9EE62E36}"/>
              </a:ext>
            </a:extLst>
          </p:cNvPr>
          <p:cNvSpPr txBox="1"/>
          <p:nvPr/>
        </p:nvSpPr>
        <p:spPr>
          <a:xfrm>
            <a:off x="10398041" y="4216343"/>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39" name="TextBox 238">
            <a:extLst>
              <a:ext uri="{FF2B5EF4-FFF2-40B4-BE49-F238E27FC236}">
                <a16:creationId xmlns:a16="http://schemas.microsoft.com/office/drawing/2014/main" id="{7EEE74BB-4003-446C-8792-85A871D0BB54}"/>
              </a:ext>
            </a:extLst>
          </p:cNvPr>
          <p:cNvSpPr txBox="1"/>
          <p:nvPr/>
        </p:nvSpPr>
        <p:spPr>
          <a:xfrm>
            <a:off x="7761932" y="3243629"/>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40" name="TextBox 239">
            <a:extLst>
              <a:ext uri="{FF2B5EF4-FFF2-40B4-BE49-F238E27FC236}">
                <a16:creationId xmlns:a16="http://schemas.microsoft.com/office/drawing/2014/main" id="{F7032A58-FE97-45D2-8B01-160EC665CD2A}"/>
              </a:ext>
            </a:extLst>
          </p:cNvPr>
          <p:cNvSpPr txBox="1"/>
          <p:nvPr/>
        </p:nvSpPr>
        <p:spPr>
          <a:xfrm>
            <a:off x="11548991" y="3092183"/>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8128400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39EF587-070E-443C-AB13-B08D8F2AE888}"/>
              </a:ext>
            </a:extLst>
          </p:cNvPr>
          <p:cNvSpPr/>
          <p:nvPr>
            <p:custDataLst>
              <p:tags r:id="rId1"/>
            </p:custDataLst>
          </p:nvPr>
        </p:nvSpPr>
        <p:spPr bwMode="auto">
          <a:xfrm>
            <a:off x="8138456" y="5209405"/>
            <a:ext cx="3933665" cy="1697712"/>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59" name="Rectangle 58">
            <a:extLst>
              <a:ext uri="{FF2B5EF4-FFF2-40B4-BE49-F238E27FC236}">
                <a16:creationId xmlns:a16="http://schemas.microsoft.com/office/drawing/2014/main" id="{4D1ED2F3-9CF9-44C0-8530-F43043BD0449}"/>
              </a:ext>
            </a:extLst>
          </p:cNvPr>
          <p:cNvSpPr/>
          <p:nvPr>
            <p:custDataLst>
              <p:tags r:id="rId2"/>
            </p:custDataLst>
          </p:nvPr>
        </p:nvSpPr>
        <p:spPr bwMode="auto">
          <a:xfrm>
            <a:off x="8047017" y="4782367"/>
            <a:ext cx="3972864"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defTabSz="698716" fontAlgn="base">
              <a:spcBef>
                <a:spcPct val="0"/>
              </a:spcBef>
              <a:spcAft>
                <a:spcPct val="0"/>
              </a:spcAft>
            </a:pPr>
            <a:r>
              <a:rPr lang="en-US" sz="1200" spc="-102" dirty="0">
                <a:ln w="3175">
                  <a:noFill/>
                </a:ln>
                <a:solidFill>
                  <a:srgbClr val="0072C6"/>
                </a:solidFill>
                <a:latin typeface="Segoe UI Light"/>
                <a:cs typeface="Segoe UI" pitchFamily="34" charset="0"/>
              </a:rPr>
              <a:t>Availability</a:t>
            </a:r>
            <a:r>
              <a:rPr lang="en-US" sz="1200" dirty="0">
                <a:solidFill>
                  <a:srgbClr val="0072C6"/>
                </a:solidFill>
                <a:latin typeface="Segoe UI"/>
              </a:rPr>
              <a:t> </a:t>
            </a:r>
            <a:r>
              <a:rPr lang="en-US" sz="1200" spc="-102" dirty="0">
                <a:ln w="3175">
                  <a:noFill/>
                </a:ln>
                <a:solidFill>
                  <a:srgbClr val="0072C6"/>
                </a:solidFill>
                <a:latin typeface="Segoe UI Light"/>
                <a:cs typeface="Segoe UI" pitchFamily="34" charset="0"/>
              </a:rPr>
              <a:t>set</a:t>
            </a:r>
          </a:p>
        </p:txBody>
      </p:sp>
      <p:sp>
        <p:nvSpPr>
          <p:cNvPr id="74" name="Title 73"/>
          <p:cNvSpPr>
            <a:spLocks noGrp="1"/>
          </p:cNvSpPr>
          <p:nvPr>
            <p:ph type="title"/>
          </p:nvPr>
        </p:nvSpPr>
        <p:spPr/>
        <p:txBody>
          <a:bodyPr/>
          <a:lstStyle/>
          <a:p>
            <a:r>
              <a:rPr lang="en-US" dirty="0"/>
              <a:t>Azure Load Balancer </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5" name="Content Placeholder 2">
            <a:extLst>
              <a:ext uri="{FF2B5EF4-FFF2-40B4-BE49-F238E27FC236}">
                <a16:creationId xmlns:a16="http://schemas.microsoft.com/office/drawing/2014/main" id="{14DDB6C3-3119-4EA7-AAE8-54444759FCA6}"/>
              </a:ext>
            </a:extLst>
          </p:cNvPr>
          <p:cNvSpPr txBox="1">
            <a:spLocks/>
          </p:cNvSpPr>
          <p:nvPr/>
        </p:nvSpPr>
        <p:spPr>
          <a:xfrm>
            <a:off x="274639" y="1381125"/>
            <a:ext cx="7498061" cy="5228303"/>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000" dirty="0"/>
              <a:t>Software based Layer-4 type load balancer </a:t>
            </a:r>
          </a:p>
          <a:p>
            <a:pPr>
              <a:spcBef>
                <a:spcPts val="1200"/>
              </a:spcBef>
            </a:pPr>
            <a:r>
              <a:rPr lang="en-US" sz="2000" dirty="0"/>
              <a:t>SLB distributes incoming traffic load among healthy service instances in cloud services or VMs defined in a load balancer set</a:t>
            </a:r>
          </a:p>
          <a:p>
            <a:pPr>
              <a:spcBef>
                <a:spcPts val="1200"/>
              </a:spcBef>
            </a:pPr>
            <a:r>
              <a:rPr lang="en-US" sz="2000" dirty="0"/>
              <a:t>Hash based 2, 3 or 5 tuple algorithm</a:t>
            </a:r>
          </a:p>
          <a:p>
            <a:pPr>
              <a:spcBef>
                <a:spcPts val="1200"/>
              </a:spcBef>
            </a:pPr>
            <a:r>
              <a:rPr lang="en-US" sz="2000" dirty="0"/>
              <a:t>Provide routing/access to instances from the Internet </a:t>
            </a:r>
          </a:p>
          <a:p>
            <a:pPr>
              <a:spcBef>
                <a:spcPts val="1200"/>
              </a:spcBef>
            </a:pPr>
            <a:r>
              <a:rPr lang="en-US" sz="2000" dirty="0"/>
              <a:t>Provide outbound internet connectivity from Azure with address translation</a:t>
            </a:r>
          </a:p>
        </p:txBody>
      </p:sp>
      <p:sp>
        <p:nvSpPr>
          <p:cNvPr id="37" name="Freeform 27">
            <a:extLst>
              <a:ext uri="{FF2B5EF4-FFF2-40B4-BE49-F238E27FC236}">
                <a16:creationId xmlns:a16="http://schemas.microsoft.com/office/drawing/2014/main" id="{C3C0FEEE-B165-43A8-8555-DB9E879A598F}"/>
              </a:ext>
            </a:extLst>
          </p:cNvPr>
          <p:cNvSpPr>
            <a:spLocks noChangeAspect="1" noEditPoints="1"/>
          </p:cNvSpPr>
          <p:nvPr/>
        </p:nvSpPr>
        <p:spPr bwMode="black">
          <a:xfrm>
            <a:off x="8138456" y="1869379"/>
            <a:ext cx="1346260" cy="867226"/>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5C2D91"/>
          </a:solidFill>
          <a:extLst/>
        </p:spPr>
        <p:txBody>
          <a:bodyPr vert="horz" wrap="square" lIns="93247" tIns="46623" rIns="93247" bIns="4662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sp>
        <p:nvSpPr>
          <p:cNvPr id="38" name="Freeform 27">
            <a:extLst>
              <a:ext uri="{FF2B5EF4-FFF2-40B4-BE49-F238E27FC236}">
                <a16:creationId xmlns:a16="http://schemas.microsoft.com/office/drawing/2014/main" id="{13BC9B8C-F0B4-4C52-89C3-95F1D97C07F9}"/>
              </a:ext>
            </a:extLst>
          </p:cNvPr>
          <p:cNvSpPr>
            <a:spLocks noChangeAspect="1" noEditPoints="1"/>
          </p:cNvSpPr>
          <p:nvPr/>
        </p:nvSpPr>
        <p:spPr bwMode="black">
          <a:xfrm>
            <a:off x="10574738" y="1898524"/>
            <a:ext cx="1346260" cy="867226"/>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BAD80A">
              <a:lumMod val="60000"/>
              <a:lumOff val="40000"/>
            </a:srgbClr>
          </a:solidFill>
          <a:extLst/>
        </p:spPr>
        <p:txBody>
          <a:bodyPr vert="horz" wrap="square" lIns="93247" tIns="46623" rIns="93247" bIns="4662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sp>
        <p:nvSpPr>
          <p:cNvPr id="39" name="Rounded Rectangle 3">
            <a:extLst>
              <a:ext uri="{FF2B5EF4-FFF2-40B4-BE49-F238E27FC236}">
                <a16:creationId xmlns:a16="http://schemas.microsoft.com/office/drawing/2014/main" id="{D4686B52-8B48-4815-AF07-EF034DB5E7C8}"/>
              </a:ext>
            </a:extLst>
          </p:cNvPr>
          <p:cNvSpPr/>
          <p:nvPr/>
        </p:nvSpPr>
        <p:spPr bwMode="auto">
          <a:xfrm>
            <a:off x="8898576" y="3959662"/>
            <a:ext cx="2514243" cy="62517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1" i="0" u="none" strike="noStrike" kern="0" cap="none" spc="0" normalizeH="0" baseline="0" noProof="0" dirty="0">
                <a:ln>
                  <a:noFill/>
                </a:ln>
                <a:effectLst/>
                <a:uLnTx/>
                <a:uFillTx/>
                <a:latin typeface="Segoe UI"/>
                <a:ea typeface="Segoe UI" pitchFamily="34" charset="0"/>
                <a:cs typeface="Segoe UI" pitchFamily="34" charset="0"/>
              </a:rPr>
              <a:t>Azure Load Balancer</a:t>
            </a:r>
          </a:p>
        </p:txBody>
      </p:sp>
      <p:sp>
        <p:nvSpPr>
          <p:cNvPr id="40" name="Rectangle 39">
            <a:extLst>
              <a:ext uri="{FF2B5EF4-FFF2-40B4-BE49-F238E27FC236}">
                <a16:creationId xmlns:a16="http://schemas.microsoft.com/office/drawing/2014/main" id="{F33B8F4F-5AB0-439C-A409-359B81957981}"/>
              </a:ext>
            </a:extLst>
          </p:cNvPr>
          <p:cNvSpPr/>
          <p:nvPr/>
        </p:nvSpPr>
        <p:spPr bwMode="auto">
          <a:xfrm>
            <a:off x="9584279" y="3571201"/>
            <a:ext cx="990459" cy="36528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effectLst/>
                <a:uLnTx/>
                <a:uFillTx/>
                <a:latin typeface="Segoe UI"/>
                <a:ea typeface="Segoe UI" pitchFamily="34" charset="0"/>
                <a:cs typeface="Segoe UI" pitchFamily="34" charset="0"/>
              </a:rPr>
              <a:t>VIP</a:t>
            </a:r>
          </a:p>
        </p:txBody>
      </p:sp>
      <p:grpSp>
        <p:nvGrpSpPr>
          <p:cNvPr id="41" name="Group 40">
            <a:extLst>
              <a:ext uri="{FF2B5EF4-FFF2-40B4-BE49-F238E27FC236}">
                <a16:creationId xmlns:a16="http://schemas.microsoft.com/office/drawing/2014/main" id="{7D0E944D-09A5-4C7D-A8AB-31971A78489E}"/>
              </a:ext>
            </a:extLst>
          </p:cNvPr>
          <p:cNvGrpSpPr/>
          <p:nvPr/>
        </p:nvGrpSpPr>
        <p:grpSpPr>
          <a:xfrm>
            <a:off x="8340760" y="5575295"/>
            <a:ext cx="941650" cy="874182"/>
            <a:chOff x="10395800" y="3875157"/>
            <a:chExt cx="941784" cy="401444"/>
          </a:xfrm>
        </p:grpSpPr>
        <p:sp>
          <p:nvSpPr>
            <p:cNvPr id="42" name="Rounded Rectangle 41">
              <a:extLst>
                <a:ext uri="{FF2B5EF4-FFF2-40B4-BE49-F238E27FC236}">
                  <a16:creationId xmlns:a16="http://schemas.microsoft.com/office/drawing/2014/main" id="{17485444-3A88-47AC-982D-BCD6B8576110}"/>
                </a:ext>
              </a:extLst>
            </p:cNvPr>
            <p:cNvSpPr/>
            <p:nvPr/>
          </p:nvSpPr>
          <p:spPr bwMode="auto">
            <a:xfrm>
              <a:off x="10395800" y="3875157"/>
              <a:ext cx="941784" cy="401444"/>
            </a:xfrm>
            <a:prstGeom prst="roundRect">
              <a:avLst>
                <a:gd name="adj" fmla="val 35082"/>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effectLst/>
                <a:uLnTx/>
                <a:uFillTx/>
                <a:latin typeface="Segoe UI"/>
                <a:ea typeface="+mn-ea"/>
                <a:cs typeface="+mn-cs"/>
              </a:endParaRPr>
            </a:p>
          </p:txBody>
        </p:sp>
        <p:sp>
          <p:nvSpPr>
            <p:cNvPr id="43" name="Freeform 5">
              <a:extLst>
                <a:ext uri="{FF2B5EF4-FFF2-40B4-BE49-F238E27FC236}">
                  <a16:creationId xmlns:a16="http://schemas.microsoft.com/office/drawing/2014/main" id="{09314708-EFB9-4A18-82C8-3B5096FBCCA8}"/>
                </a:ext>
              </a:extLst>
            </p:cNvPr>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lumMod val="50000"/>
              </a:srgbClr>
            </a:solidFill>
            <a:ln w="10795"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4833D48A-368E-4635-A282-A46B2FF9337E}"/>
              </a:ext>
            </a:extLst>
          </p:cNvPr>
          <p:cNvGrpSpPr/>
          <p:nvPr/>
        </p:nvGrpSpPr>
        <p:grpSpPr>
          <a:xfrm>
            <a:off x="10777043" y="5570406"/>
            <a:ext cx="941650" cy="874182"/>
            <a:chOff x="10395800" y="3875157"/>
            <a:chExt cx="941784" cy="401444"/>
          </a:xfrm>
        </p:grpSpPr>
        <p:sp>
          <p:nvSpPr>
            <p:cNvPr id="45" name="Rounded Rectangle 44">
              <a:extLst>
                <a:ext uri="{FF2B5EF4-FFF2-40B4-BE49-F238E27FC236}">
                  <a16:creationId xmlns:a16="http://schemas.microsoft.com/office/drawing/2014/main" id="{837A2617-3C44-4742-B2F4-A9E245E913B5}"/>
                </a:ext>
              </a:extLst>
            </p:cNvPr>
            <p:cNvSpPr/>
            <p:nvPr/>
          </p:nvSpPr>
          <p:spPr bwMode="auto">
            <a:xfrm>
              <a:off x="10395800" y="3875157"/>
              <a:ext cx="941784" cy="401444"/>
            </a:xfrm>
            <a:prstGeom prst="roundRect">
              <a:avLst>
                <a:gd name="adj" fmla="val 35082"/>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effectLst/>
                <a:uLnTx/>
                <a:uFillTx/>
                <a:latin typeface="Segoe UI"/>
                <a:ea typeface="+mn-ea"/>
                <a:cs typeface="+mn-cs"/>
              </a:endParaRPr>
            </a:p>
          </p:txBody>
        </p:sp>
        <p:sp>
          <p:nvSpPr>
            <p:cNvPr id="46" name="Freeform 5">
              <a:extLst>
                <a:ext uri="{FF2B5EF4-FFF2-40B4-BE49-F238E27FC236}">
                  <a16:creationId xmlns:a16="http://schemas.microsoft.com/office/drawing/2014/main" id="{098F3EF8-E11A-4083-9806-D4FDDC691B1E}"/>
                </a:ext>
              </a:extLst>
            </p:cNvPr>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lumMod val="50000"/>
              </a:srgbClr>
            </a:solidFill>
            <a:ln w="10795"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effectLst/>
                <a:uLnTx/>
                <a:uFillTx/>
                <a:latin typeface="Segoe UI"/>
                <a:ea typeface="+mn-ea"/>
                <a:cs typeface="+mn-cs"/>
              </a:endParaRPr>
            </a:p>
          </p:txBody>
        </p:sp>
      </p:grpSp>
      <p:cxnSp>
        <p:nvCxnSpPr>
          <p:cNvPr id="47" name="Straight Arrow Connector 46">
            <a:extLst>
              <a:ext uri="{FF2B5EF4-FFF2-40B4-BE49-F238E27FC236}">
                <a16:creationId xmlns:a16="http://schemas.microsoft.com/office/drawing/2014/main" id="{B111AD9A-52C7-47E4-94E2-14BFEFA77C2D}"/>
              </a:ext>
            </a:extLst>
          </p:cNvPr>
          <p:cNvCxnSpPr/>
          <p:nvPr/>
        </p:nvCxnSpPr>
        <p:spPr>
          <a:xfrm>
            <a:off x="8811585" y="2375349"/>
            <a:ext cx="1077450" cy="1195852"/>
          </a:xfrm>
          <a:prstGeom prst="straightConnector1">
            <a:avLst/>
          </a:prstGeom>
          <a:noFill/>
          <a:ln w="9525" cap="flat" cmpd="sng" algn="ctr">
            <a:solidFill>
              <a:srgbClr val="00B050"/>
            </a:solidFill>
            <a:prstDash val="solid"/>
            <a:headEnd type="none"/>
            <a:tailEnd type="triangle"/>
          </a:ln>
          <a:effectLst/>
        </p:spPr>
      </p:cxnSp>
      <p:cxnSp>
        <p:nvCxnSpPr>
          <p:cNvPr id="48" name="Straight Arrow Connector 47">
            <a:extLst>
              <a:ext uri="{FF2B5EF4-FFF2-40B4-BE49-F238E27FC236}">
                <a16:creationId xmlns:a16="http://schemas.microsoft.com/office/drawing/2014/main" id="{1C985809-C3EA-4E71-8BD9-4D269336C886}"/>
              </a:ext>
            </a:extLst>
          </p:cNvPr>
          <p:cNvCxnSpPr/>
          <p:nvPr/>
        </p:nvCxnSpPr>
        <p:spPr>
          <a:xfrm flipH="1">
            <a:off x="8898576" y="4584836"/>
            <a:ext cx="914270" cy="990460"/>
          </a:xfrm>
          <a:prstGeom prst="straightConnector1">
            <a:avLst/>
          </a:prstGeom>
          <a:noFill/>
          <a:ln w="9525" cap="flat" cmpd="sng" algn="ctr">
            <a:solidFill>
              <a:srgbClr val="009E49"/>
            </a:solidFill>
            <a:prstDash val="solid"/>
            <a:headEnd type="none"/>
            <a:tailEnd type="triangle"/>
          </a:ln>
          <a:effectLst/>
        </p:spPr>
      </p:cxnSp>
      <p:cxnSp>
        <p:nvCxnSpPr>
          <p:cNvPr id="49" name="Straight Arrow Connector 48">
            <a:extLst>
              <a:ext uri="{FF2B5EF4-FFF2-40B4-BE49-F238E27FC236}">
                <a16:creationId xmlns:a16="http://schemas.microsoft.com/office/drawing/2014/main" id="{C487ABE4-33C2-436E-BA9A-BF5E10308A9E}"/>
              </a:ext>
            </a:extLst>
          </p:cNvPr>
          <p:cNvCxnSpPr/>
          <p:nvPr/>
        </p:nvCxnSpPr>
        <p:spPr>
          <a:xfrm flipH="1">
            <a:off x="10269982" y="2404494"/>
            <a:ext cx="977886" cy="1166708"/>
          </a:xfrm>
          <a:prstGeom prst="straightConnector1">
            <a:avLst/>
          </a:prstGeom>
          <a:noFill/>
          <a:ln w="9525" cap="flat" cmpd="sng" algn="ctr">
            <a:solidFill>
              <a:srgbClr val="FF0000"/>
            </a:solidFill>
            <a:prstDash val="solid"/>
            <a:headEnd type="none"/>
            <a:tailEnd type="triangle"/>
          </a:ln>
          <a:effectLst/>
        </p:spPr>
      </p:cxnSp>
      <p:cxnSp>
        <p:nvCxnSpPr>
          <p:cNvPr id="50" name="Straight Arrow Connector 49">
            <a:extLst>
              <a:ext uri="{FF2B5EF4-FFF2-40B4-BE49-F238E27FC236}">
                <a16:creationId xmlns:a16="http://schemas.microsoft.com/office/drawing/2014/main" id="{E43C0F92-AE97-4EB6-925D-AEE4F12D1456}"/>
              </a:ext>
            </a:extLst>
          </p:cNvPr>
          <p:cNvCxnSpPr/>
          <p:nvPr/>
        </p:nvCxnSpPr>
        <p:spPr>
          <a:xfrm>
            <a:off x="10269982" y="4584836"/>
            <a:ext cx="977886" cy="990460"/>
          </a:xfrm>
          <a:prstGeom prst="straightConnector1">
            <a:avLst/>
          </a:prstGeom>
          <a:noFill/>
          <a:ln w="9525" cap="flat" cmpd="sng" algn="ctr">
            <a:solidFill>
              <a:srgbClr val="FF0000"/>
            </a:solidFill>
            <a:prstDash val="solid"/>
            <a:headEnd type="none"/>
            <a:tailEnd type="triangle"/>
          </a:ln>
          <a:effectLst/>
        </p:spPr>
      </p:cxnSp>
      <p:sp>
        <p:nvSpPr>
          <p:cNvPr id="51" name="TextBox 50">
            <a:extLst>
              <a:ext uri="{FF2B5EF4-FFF2-40B4-BE49-F238E27FC236}">
                <a16:creationId xmlns:a16="http://schemas.microsoft.com/office/drawing/2014/main" id="{F55CA9F8-7054-4058-A7AE-C2A3089D8FAE}"/>
              </a:ext>
            </a:extLst>
          </p:cNvPr>
          <p:cNvSpPr txBox="1"/>
          <p:nvPr/>
        </p:nvSpPr>
        <p:spPr>
          <a:xfrm>
            <a:off x="8267461" y="1381004"/>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Client 1</a:t>
            </a:r>
          </a:p>
        </p:txBody>
      </p:sp>
      <p:sp>
        <p:nvSpPr>
          <p:cNvPr id="52" name="TextBox 51">
            <a:extLst>
              <a:ext uri="{FF2B5EF4-FFF2-40B4-BE49-F238E27FC236}">
                <a16:creationId xmlns:a16="http://schemas.microsoft.com/office/drawing/2014/main" id="{E31E17FC-FFCA-4CBB-96A0-B0B05C18C301}"/>
              </a:ext>
            </a:extLst>
          </p:cNvPr>
          <p:cNvSpPr txBox="1"/>
          <p:nvPr/>
        </p:nvSpPr>
        <p:spPr>
          <a:xfrm>
            <a:off x="10622810" y="1430642"/>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Client 2</a:t>
            </a:r>
          </a:p>
        </p:txBody>
      </p:sp>
      <p:sp>
        <p:nvSpPr>
          <p:cNvPr id="53" name="TextBox 52">
            <a:extLst>
              <a:ext uri="{FF2B5EF4-FFF2-40B4-BE49-F238E27FC236}">
                <a16:creationId xmlns:a16="http://schemas.microsoft.com/office/drawing/2014/main" id="{C2741A7F-BF51-46AE-9ACA-701A59E1D41B}"/>
              </a:ext>
            </a:extLst>
          </p:cNvPr>
          <p:cNvSpPr txBox="1"/>
          <p:nvPr/>
        </p:nvSpPr>
        <p:spPr>
          <a:xfrm>
            <a:off x="8240166" y="6322586"/>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rPr>
              <a:t>Server 1</a:t>
            </a:r>
          </a:p>
        </p:txBody>
      </p:sp>
      <p:sp>
        <p:nvSpPr>
          <p:cNvPr id="54" name="TextBox 53">
            <a:extLst>
              <a:ext uri="{FF2B5EF4-FFF2-40B4-BE49-F238E27FC236}">
                <a16:creationId xmlns:a16="http://schemas.microsoft.com/office/drawing/2014/main" id="{77017EBF-017B-4069-BA3D-5931484C831B}"/>
              </a:ext>
            </a:extLst>
          </p:cNvPr>
          <p:cNvSpPr txBox="1"/>
          <p:nvPr/>
        </p:nvSpPr>
        <p:spPr>
          <a:xfrm>
            <a:off x="10604179" y="6322586"/>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rPr>
              <a:t>Server 2</a:t>
            </a:r>
          </a:p>
        </p:txBody>
      </p:sp>
      <p:grpSp>
        <p:nvGrpSpPr>
          <p:cNvPr id="55" name="Group 54">
            <a:extLst>
              <a:ext uri="{FF2B5EF4-FFF2-40B4-BE49-F238E27FC236}">
                <a16:creationId xmlns:a16="http://schemas.microsoft.com/office/drawing/2014/main" id="{574D6333-2696-449A-8673-E2E02430D025}"/>
              </a:ext>
            </a:extLst>
          </p:cNvPr>
          <p:cNvGrpSpPr/>
          <p:nvPr/>
        </p:nvGrpSpPr>
        <p:grpSpPr>
          <a:xfrm>
            <a:off x="7864139" y="2832368"/>
            <a:ext cx="1518870" cy="976079"/>
            <a:chOff x="9687827" y="2795200"/>
            <a:chExt cx="1735131" cy="976079"/>
          </a:xfrm>
        </p:grpSpPr>
        <p:sp>
          <p:nvSpPr>
            <p:cNvPr id="56" name="Rounded Rectangle 53">
              <a:extLst>
                <a:ext uri="{FF2B5EF4-FFF2-40B4-BE49-F238E27FC236}">
                  <a16:creationId xmlns:a16="http://schemas.microsoft.com/office/drawing/2014/main" id="{6E829916-361C-4681-9D0A-1C8AF93A61DB}"/>
                </a:ext>
              </a:extLst>
            </p:cNvPr>
            <p:cNvSpPr/>
            <p:nvPr/>
          </p:nvSpPr>
          <p:spPr bwMode="auto">
            <a:xfrm>
              <a:off x="9724780" y="2795200"/>
              <a:ext cx="1447595" cy="963212"/>
            </a:xfrm>
            <a:prstGeom prst="roundRect">
              <a:avLst/>
            </a:prstGeom>
            <a:noFill/>
            <a:ln w="19050" cap="flat" cmpd="sng" algn="ctr">
              <a:solidFill>
                <a:srgbClr val="FFFFFF"/>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5DD97C84-7D9C-4F6C-8D39-C9B37979DC50}"/>
                </a:ext>
              </a:extLst>
            </p:cNvPr>
            <p:cNvSpPr txBox="1"/>
            <p:nvPr/>
          </p:nvSpPr>
          <p:spPr>
            <a:xfrm>
              <a:off x="9687827" y="2811443"/>
              <a:ext cx="1735131" cy="959836"/>
            </a:xfrm>
            <a:prstGeom prst="rect">
              <a:avLst/>
            </a:prstGeom>
            <a:noFill/>
            <a:ln>
              <a:solidFill>
                <a:schemeClr val="tx1"/>
              </a:solidFill>
            </a:ln>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effectLst/>
                  <a:uLnTx/>
                  <a:uFillTx/>
                </a:rPr>
                <a:t>Source IP based distribution</a:t>
              </a:r>
            </a:p>
          </p:txBody>
        </p:sp>
      </p:grpSp>
    </p:spTree>
    <p:extLst>
      <p:ext uri="{BB962C8B-B14F-4D97-AF65-F5344CB8AC3E}">
        <p14:creationId xmlns:p14="http://schemas.microsoft.com/office/powerpoint/2010/main" val="2827443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 Azure Resource Manager (ARM)</a:t>
            </a:r>
          </a:p>
        </p:txBody>
      </p:sp>
      <p:sp>
        <p:nvSpPr>
          <p:cNvPr id="3" name="Subtitle 2"/>
          <p:cNvSpPr>
            <a:spLocks noGrp="1"/>
          </p:cNvSpPr>
          <p:nvPr>
            <p:ph type="body" sz="quarter" idx="4294967295"/>
          </p:nvPr>
        </p:nvSpPr>
        <p:spPr>
          <a:xfrm>
            <a:off x="5797002" y="2082754"/>
            <a:ext cx="5749972" cy="3807028"/>
          </a:xfrm>
        </p:spPr>
        <p:style>
          <a:lnRef idx="2">
            <a:schemeClr val="accent2">
              <a:shade val="50000"/>
            </a:schemeClr>
          </a:lnRef>
          <a:fillRef idx="1">
            <a:schemeClr val="accent2"/>
          </a:fillRef>
          <a:effectRef idx="0">
            <a:schemeClr val="accent2"/>
          </a:effectRef>
          <a:fontRef idx="minor">
            <a:schemeClr val="lt1"/>
          </a:fontRef>
        </p:style>
        <p:txBody>
          <a:bodyPr vert="horz" wrap="square" lIns="182880" tIns="146304" rIns="182880" bIns="146304" rtlCol="0" anchor="ctr">
            <a:noAutofit/>
          </a:bodyPr>
          <a:lstStyle/>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Enable application management within Azure</a:t>
            </a:r>
          </a:p>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Resource groups are containers that </a:t>
            </a:r>
            <a:br>
              <a:rPr lang="en-US" sz="2000" dirty="0">
                <a:gradFill>
                  <a:gsLst>
                    <a:gs pos="14151">
                      <a:schemeClr val="bg1"/>
                    </a:gs>
                    <a:gs pos="24000">
                      <a:schemeClr val="bg1"/>
                    </a:gs>
                  </a:gsLst>
                  <a:lin ang="5400000" scaled="0"/>
                </a:gradFill>
                <a:latin typeface="+mn-lt"/>
              </a:rPr>
            </a:br>
            <a:r>
              <a:rPr lang="en-US" sz="2000" dirty="0">
                <a:gradFill>
                  <a:gsLst>
                    <a:gs pos="14151">
                      <a:schemeClr val="bg1"/>
                    </a:gs>
                    <a:gs pos="24000">
                      <a:schemeClr val="bg1"/>
                    </a:gs>
                  </a:gsLst>
                  <a:lin ang="5400000" scaled="0"/>
                </a:gradFill>
                <a:latin typeface="+mn-lt"/>
              </a:rPr>
              <a:t>can contain multiple IaaS + PaaS resources</a:t>
            </a:r>
          </a:p>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Support lifecycle management with integrated Role Based Access Control (RBAC)</a:t>
            </a:r>
          </a:p>
          <a:p>
            <a:pPr marL="292100" indent="-292100">
              <a:lnSpc>
                <a:spcPct val="100000"/>
              </a:lnSpc>
              <a:spcBef>
                <a:spcPts val="0"/>
              </a:spcBef>
              <a:spcAft>
                <a:spcPts val="1800"/>
              </a:spcAft>
            </a:pPr>
            <a:r>
              <a:rPr lang="en-US" sz="2000" dirty="0" err="1">
                <a:gradFill>
                  <a:gsLst>
                    <a:gs pos="14151">
                      <a:schemeClr val="bg1"/>
                    </a:gs>
                    <a:gs pos="24000">
                      <a:schemeClr val="bg1"/>
                    </a:gs>
                  </a:gsLst>
                  <a:lin ang="5400000" scaled="0"/>
                </a:gradFill>
                <a:latin typeface="+mn-lt"/>
              </a:rPr>
              <a:t>Templatize</a:t>
            </a:r>
            <a:r>
              <a:rPr lang="en-US" sz="2000" dirty="0">
                <a:gradFill>
                  <a:gsLst>
                    <a:gs pos="14151">
                      <a:schemeClr val="bg1"/>
                    </a:gs>
                    <a:gs pos="24000">
                      <a:schemeClr val="bg1"/>
                    </a:gs>
                  </a:gsLst>
                  <a:lin ang="5400000" scaled="0"/>
                </a:gradFill>
                <a:latin typeface="+mn-lt"/>
              </a:rPr>
              <a:t> application deployment and configuration, supports DevOps</a:t>
            </a:r>
          </a:p>
        </p:txBody>
      </p:sp>
      <p:grpSp>
        <p:nvGrpSpPr>
          <p:cNvPr id="5" name="Group 4"/>
          <p:cNvGrpSpPr>
            <a:grpSpLocks noChangeAspect="1"/>
          </p:cNvGrpSpPr>
          <p:nvPr/>
        </p:nvGrpSpPr>
        <p:grpSpPr bwMode="auto">
          <a:xfrm>
            <a:off x="458819" y="1577043"/>
            <a:ext cx="5045126" cy="4818451"/>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Tree>
    <p:extLst>
      <p:ext uri="{BB962C8B-B14F-4D97-AF65-F5344CB8AC3E}">
        <p14:creationId xmlns:p14="http://schemas.microsoft.com/office/powerpoint/2010/main" val="2600162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802" b="7802"/>
          <a:stretch/>
        </p:blipFill>
        <p:spPr>
          <a:xfrm>
            <a:off x="4" y="0"/>
            <a:ext cx="12527520" cy="7046730"/>
          </a:xfrm>
          <a:prstGeom prst="rect">
            <a:avLst/>
          </a:prstGeom>
        </p:spPr>
      </p:pic>
      <p:sp>
        <p:nvSpPr>
          <p:cNvPr id="6" name="Rectangle 5"/>
          <p:cNvSpPr/>
          <p:nvPr/>
        </p:nvSpPr>
        <p:spPr bwMode="auto">
          <a:xfrm>
            <a:off x="0" y="0"/>
            <a:ext cx="12527528" cy="6994525"/>
          </a:xfrm>
          <a:prstGeom prst="rect">
            <a:avLst/>
          </a:prstGeom>
          <a:solidFill>
            <a:schemeClr val="accent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IaaS Services</a:t>
            </a:r>
          </a:p>
        </p:txBody>
      </p:sp>
    </p:spTree>
    <p:extLst>
      <p:ext uri="{BB962C8B-B14F-4D97-AF65-F5344CB8AC3E}">
        <p14:creationId xmlns:p14="http://schemas.microsoft.com/office/powerpoint/2010/main" val="75899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Backup and DR</a:t>
            </a:r>
          </a:p>
        </p:txBody>
      </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pic>
        <p:nvPicPr>
          <p:cNvPr id="7" name="Picture 6">
            <a:extLst>
              <a:ext uri="{FF2B5EF4-FFF2-40B4-BE49-F238E27FC236}">
                <a16:creationId xmlns:a16="http://schemas.microsoft.com/office/drawing/2014/main" id="{B33CA996-0BB6-44AC-860C-2777684861D4}"/>
              </a:ext>
            </a:extLst>
          </p:cNvPr>
          <p:cNvPicPr>
            <a:picLocks noChangeAspect="1"/>
          </p:cNvPicPr>
          <p:nvPr/>
        </p:nvPicPr>
        <p:blipFill>
          <a:blip r:embed="rId3"/>
          <a:stretch>
            <a:fillRect/>
          </a:stretch>
        </p:blipFill>
        <p:spPr>
          <a:xfrm>
            <a:off x="731897" y="1668482"/>
            <a:ext cx="5679122" cy="4023316"/>
          </a:xfrm>
          <a:prstGeom prst="rect">
            <a:avLst/>
          </a:prstGeom>
        </p:spPr>
      </p:pic>
      <p:pic>
        <p:nvPicPr>
          <p:cNvPr id="111" name="Picture 110">
            <a:extLst>
              <a:ext uri="{FF2B5EF4-FFF2-40B4-BE49-F238E27FC236}">
                <a16:creationId xmlns:a16="http://schemas.microsoft.com/office/drawing/2014/main" id="{748FBE24-7DEC-43F3-8CEB-B4703F2AC9F1}"/>
              </a:ext>
            </a:extLst>
          </p:cNvPr>
          <p:cNvPicPr>
            <a:picLocks noChangeAspect="1"/>
          </p:cNvPicPr>
          <p:nvPr/>
        </p:nvPicPr>
        <p:blipFill>
          <a:blip r:embed="rId4"/>
          <a:stretch>
            <a:fillRect/>
          </a:stretch>
        </p:blipFill>
        <p:spPr>
          <a:xfrm>
            <a:off x="7044135" y="1668482"/>
            <a:ext cx="3617790" cy="4114755"/>
          </a:xfrm>
          <a:prstGeom prst="rect">
            <a:avLst/>
          </a:prstGeom>
        </p:spPr>
      </p:pic>
    </p:spTree>
    <p:extLst>
      <p:ext uri="{BB962C8B-B14F-4D97-AF65-F5344CB8AC3E}">
        <p14:creationId xmlns:p14="http://schemas.microsoft.com/office/powerpoint/2010/main" val="34338118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Monitor systems and security</a:t>
            </a:r>
          </a:p>
        </p:txBody>
      </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pic>
        <p:nvPicPr>
          <p:cNvPr id="108" name="Picture 107">
            <a:extLst>
              <a:ext uri="{FF2B5EF4-FFF2-40B4-BE49-F238E27FC236}">
                <a16:creationId xmlns:a16="http://schemas.microsoft.com/office/drawing/2014/main" id="{9204332B-1982-4CA2-B646-7DF9C126A772}"/>
              </a:ext>
            </a:extLst>
          </p:cNvPr>
          <p:cNvPicPr>
            <a:picLocks noChangeAspect="1"/>
          </p:cNvPicPr>
          <p:nvPr/>
        </p:nvPicPr>
        <p:blipFill>
          <a:blip r:embed="rId3"/>
          <a:stretch>
            <a:fillRect/>
          </a:stretch>
        </p:blipFill>
        <p:spPr>
          <a:xfrm>
            <a:off x="511074" y="1494506"/>
            <a:ext cx="5637726" cy="4939247"/>
          </a:xfrm>
          <a:prstGeom prst="rect">
            <a:avLst/>
          </a:prstGeom>
        </p:spPr>
      </p:pic>
      <p:pic>
        <p:nvPicPr>
          <p:cNvPr id="110" name="Picture 109">
            <a:extLst>
              <a:ext uri="{FF2B5EF4-FFF2-40B4-BE49-F238E27FC236}">
                <a16:creationId xmlns:a16="http://schemas.microsoft.com/office/drawing/2014/main" id="{B7D68173-E04C-4D53-87A0-2B9931EB5BE0}"/>
              </a:ext>
            </a:extLst>
          </p:cNvPr>
          <p:cNvPicPr>
            <a:picLocks noChangeAspect="1"/>
          </p:cNvPicPr>
          <p:nvPr/>
        </p:nvPicPr>
        <p:blipFill>
          <a:blip r:embed="rId4"/>
          <a:stretch>
            <a:fillRect/>
          </a:stretch>
        </p:blipFill>
        <p:spPr>
          <a:xfrm>
            <a:off x="6492554" y="1469707"/>
            <a:ext cx="5403382" cy="4847619"/>
          </a:xfrm>
          <a:prstGeom prst="rect">
            <a:avLst/>
          </a:prstGeom>
        </p:spPr>
      </p:pic>
    </p:spTree>
    <p:extLst>
      <p:ext uri="{BB962C8B-B14F-4D97-AF65-F5344CB8AC3E}">
        <p14:creationId xmlns:p14="http://schemas.microsoft.com/office/powerpoint/2010/main" val="2867968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0" y="1421947"/>
            <a:ext cx="12436475" cy="5594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4826" y="268531"/>
            <a:ext cx="11889564" cy="917575"/>
          </a:xfrm>
        </p:spPr>
        <p:txBody>
          <a:bodyPr/>
          <a:lstStyle/>
          <a:p>
            <a:r>
              <a:rPr lang="en-US" sz="5200" dirty="0">
                <a:solidFill>
                  <a:schemeClr val="tx1"/>
                </a:solidFill>
              </a:rPr>
              <a:t>Line of Business Applications</a:t>
            </a:r>
          </a:p>
        </p:txBody>
      </p:sp>
      <p:pic>
        <p:nvPicPr>
          <p:cNvPr id="3" name="Picture 2" hidden="1"/>
          <p:cNvPicPr>
            <a:picLocks noChangeAspect="1"/>
          </p:cNvPicPr>
          <p:nvPr/>
        </p:nvPicPr>
        <p:blipFill>
          <a:blip r:embed="rId3"/>
          <a:stretch>
            <a:fillRect/>
          </a:stretch>
        </p:blipFill>
        <p:spPr>
          <a:xfrm>
            <a:off x="5645407" y="2885021"/>
            <a:ext cx="1137663" cy="1066913"/>
          </a:xfrm>
          <a:prstGeom prst="rect">
            <a:avLst/>
          </a:prstGeom>
        </p:spPr>
      </p:pic>
      <p:grpSp>
        <p:nvGrpSpPr>
          <p:cNvPr id="5" name="Group 4"/>
          <p:cNvGrpSpPr/>
          <p:nvPr/>
        </p:nvGrpSpPr>
        <p:grpSpPr>
          <a:xfrm>
            <a:off x="4905327" y="2132258"/>
            <a:ext cx="2303510" cy="3625329"/>
            <a:chOff x="344447" y="2260440"/>
            <a:chExt cx="2303510" cy="3625329"/>
          </a:xfrm>
        </p:grpSpPr>
        <p:sp>
          <p:nvSpPr>
            <p:cNvPr id="11" name="TextBox 10"/>
            <p:cNvSpPr txBox="1"/>
            <p:nvPr/>
          </p:nvSpPr>
          <p:spPr>
            <a:xfrm>
              <a:off x="344447" y="4994627"/>
              <a:ext cx="2303510" cy="891142"/>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Get started with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quickly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and easily</a:t>
              </a:r>
            </a:p>
          </p:txBody>
        </p:sp>
        <p:pic>
          <p:nvPicPr>
            <p:cNvPr id="54" name="Picture 53"/>
            <p:cNvPicPr>
              <a:picLocks noChangeAspect="1"/>
            </p:cNvPicPr>
            <p:nvPr/>
          </p:nvPicPr>
          <p:blipFill>
            <a:blip r:embed="rId4"/>
            <a:stretch>
              <a:fillRect/>
            </a:stretch>
          </p:blipFill>
          <p:spPr>
            <a:xfrm>
              <a:off x="940904" y="3362318"/>
              <a:ext cx="1110596" cy="877370"/>
            </a:xfrm>
            <a:prstGeom prst="rect">
              <a:avLst/>
            </a:prstGeom>
          </p:spPr>
        </p:pic>
        <p:sp>
          <p:nvSpPr>
            <p:cNvPr id="37" name="TextBox 36"/>
            <p:cNvSpPr txBox="1"/>
            <p:nvPr/>
          </p:nvSpPr>
          <p:spPr>
            <a:xfrm>
              <a:off x="344447" y="2260440"/>
              <a:ext cx="2303510" cy="617537"/>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2200" dirty="0">
                  <a:solidFill>
                    <a:srgbClr val="FFFFFF"/>
                  </a:solidFill>
                  <a:latin typeface="Segoe UI Light"/>
                  <a:ea typeface="+mn-ea"/>
                  <a:cs typeface="+mn-cs"/>
                </a:rPr>
                <a:t>Deployment and management ease</a:t>
              </a:r>
            </a:p>
          </p:txBody>
        </p:sp>
        <p:cxnSp>
          <p:nvCxnSpPr>
            <p:cNvPr id="25" name="Straight Connector 24"/>
            <p:cNvCxnSpPr/>
            <p:nvPr/>
          </p:nvCxnSpPr>
          <p:spPr>
            <a:xfrm>
              <a:off x="617457"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349240" y="2269827"/>
            <a:ext cx="2297997" cy="3469620"/>
            <a:chOff x="5082481" y="2398009"/>
            <a:chExt cx="2297997" cy="3469620"/>
          </a:xfrm>
        </p:grpSpPr>
        <p:sp>
          <p:nvSpPr>
            <p:cNvPr id="30" name="TextBox 29"/>
            <p:cNvSpPr txBox="1"/>
            <p:nvPr/>
          </p:nvSpPr>
          <p:spPr>
            <a:xfrm>
              <a:off x="5082481" y="4994627"/>
              <a:ext cx="2297997" cy="873002"/>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Best-in-class support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for apps and infrastructure</a:t>
              </a:r>
            </a:p>
          </p:txBody>
        </p:sp>
        <p:sp>
          <p:nvSpPr>
            <p:cNvPr id="17" name="TextBox 16"/>
            <p:cNvSpPr txBox="1"/>
            <p:nvPr/>
          </p:nvSpPr>
          <p:spPr>
            <a:xfrm>
              <a:off x="5390314" y="2398009"/>
              <a:ext cx="1682331" cy="338554"/>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Support</a:t>
              </a:r>
            </a:p>
          </p:txBody>
        </p:sp>
        <p:pic>
          <p:nvPicPr>
            <p:cNvPr id="6" name="Picture 5"/>
            <p:cNvPicPr>
              <a:picLocks noChangeAspect="1"/>
            </p:cNvPicPr>
            <p:nvPr/>
          </p:nvPicPr>
          <p:blipFill>
            <a:blip r:embed="rId5"/>
            <a:stretch>
              <a:fillRect/>
            </a:stretch>
          </p:blipFill>
          <p:spPr>
            <a:xfrm>
              <a:off x="5732892" y="3358279"/>
              <a:ext cx="944166" cy="885448"/>
            </a:xfrm>
            <a:prstGeom prst="rect">
              <a:avLst/>
            </a:prstGeom>
          </p:spPr>
        </p:pic>
        <p:cxnSp>
          <p:nvCxnSpPr>
            <p:cNvPr id="50" name="Straight Connector 49"/>
            <p:cNvCxnSpPr/>
            <p:nvPr/>
          </p:nvCxnSpPr>
          <p:spPr>
            <a:xfrm>
              <a:off x="5346108"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extBox 50" hidden="1"/>
          <p:cNvSpPr txBox="1"/>
          <p:nvPr/>
        </p:nvSpPr>
        <p:spPr>
          <a:xfrm>
            <a:off x="7478845" y="4607279"/>
            <a:ext cx="2303510" cy="891142"/>
          </a:xfrm>
          <a:prstGeom prst="rect">
            <a:avLst/>
          </a:prstGeom>
          <a:noFill/>
        </p:spPr>
        <p:txBody>
          <a:bodyPr wrap="square" lIns="0" tIns="0" rIns="0" bIns="0" rtlCol="0" anchor="ctr"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Get started with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quickly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and easily</a:t>
            </a:r>
          </a:p>
        </p:txBody>
      </p:sp>
      <p:grpSp>
        <p:nvGrpSpPr>
          <p:cNvPr id="26" name="Group 25"/>
          <p:cNvGrpSpPr/>
          <p:nvPr/>
        </p:nvGrpSpPr>
        <p:grpSpPr>
          <a:xfrm>
            <a:off x="258644" y="2125662"/>
            <a:ext cx="2015652" cy="3631925"/>
            <a:chOff x="7593227" y="2260440"/>
            <a:chExt cx="2015652" cy="3631925"/>
          </a:xfrm>
        </p:grpSpPr>
        <p:sp>
          <p:nvSpPr>
            <p:cNvPr id="33" name="TextBox 32"/>
            <p:cNvSpPr txBox="1"/>
            <p:nvPr/>
          </p:nvSpPr>
          <p:spPr>
            <a:xfrm>
              <a:off x="7593227" y="4994627"/>
              <a:ext cx="2015652" cy="897738"/>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Enables agile test environments with infrastructure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on demand</a:t>
              </a:r>
            </a:p>
          </p:txBody>
        </p:sp>
        <p:sp>
          <p:nvSpPr>
            <p:cNvPr id="18" name="TextBox 17"/>
            <p:cNvSpPr txBox="1"/>
            <p:nvPr/>
          </p:nvSpPr>
          <p:spPr>
            <a:xfrm>
              <a:off x="7593227" y="2260440"/>
              <a:ext cx="2015652"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Dev/test </a:t>
              </a:r>
              <a:br>
                <a:rPr lang="en-US" sz="2200" dirty="0">
                  <a:solidFill>
                    <a:srgbClr val="FFFFFF"/>
                  </a:solidFill>
                  <a:latin typeface="Segoe UI Light"/>
                  <a:ea typeface="+mn-ea"/>
                  <a:cs typeface="+mn-cs"/>
                </a:rPr>
              </a:br>
              <a:r>
                <a:rPr lang="en-US" sz="2200" dirty="0">
                  <a:solidFill>
                    <a:srgbClr val="FFFFFF"/>
                  </a:solidFill>
                  <a:latin typeface="Segoe UI Light"/>
                  <a:ea typeface="+mn-ea"/>
                  <a:cs typeface="+mn-cs"/>
                </a:rPr>
                <a:t>capabilities</a:t>
              </a:r>
            </a:p>
          </p:txBody>
        </p:sp>
        <p:grpSp>
          <p:nvGrpSpPr>
            <p:cNvPr id="44" name="Group 29"/>
            <p:cNvGrpSpPr>
              <a:grpSpLocks noChangeAspect="1"/>
            </p:cNvGrpSpPr>
            <p:nvPr/>
          </p:nvGrpSpPr>
          <p:grpSpPr bwMode="auto">
            <a:xfrm>
              <a:off x="8190102" y="3398757"/>
              <a:ext cx="821902" cy="804492"/>
              <a:chOff x="6520" y="1716"/>
              <a:chExt cx="897" cy="878"/>
            </a:xfrm>
            <a:solidFill>
              <a:schemeClr val="bg1"/>
            </a:solidFill>
          </p:grpSpPr>
          <p:sp>
            <p:nvSpPr>
              <p:cNvPr id="45" name="Freeform 30"/>
              <p:cNvSpPr>
                <a:spLocks noEditPoints="1"/>
              </p:cNvSpPr>
              <p:nvPr/>
            </p:nvSpPr>
            <p:spPr bwMode="auto">
              <a:xfrm>
                <a:off x="6689" y="2004"/>
                <a:ext cx="559" cy="590"/>
              </a:xfrm>
              <a:custGeom>
                <a:avLst/>
                <a:gdLst>
                  <a:gd name="T0" fmla="*/ 221 w 235"/>
                  <a:gd name="T1" fmla="*/ 193 h 248"/>
                  <a:gd name="T2" fmla="*/ 160 w 235"/>
                  <a:gd name="T3" fmla="*/ 90 h 248"/>
                  <a:gd name="T4" fmla="*/ 160 w 235"/>
                  <a:gd name="T5" fmla="*/ 20 h 248"/>
                  <a:gd name="T6" fmla="*/ 160 w 235"/>
                  <a:gd name="T7" fmla="*/ 20 h 248"/>
                  <a:gd name="T8" fmla="*/ 170 w 235"/>
                  <a:gd name="T9" fmla="*/ 10 h 248"/>
                  <a:gd name="T10" fmla="*/ 160 w 235"/>
                  <a:gd name="T11" fmla="*/ 0 h 248"/>
                  <a:gd name="T12" fmla="*/ 159 w 235"/>
                  <a:gd name="T13" fmla="*/ 0 h 248"/>
                  <a:gd name="T14" fmla="*/ 159 w 235"/>
                  <a:gd name="T15" fmla="*/ 0 h 248"/>
                  <a:gd name="T16" fmla="*/ 157 w 235"/>
                  <a:gd name="T17" fmla="*/ 0 h 248"/>
                  <a:gd name="T18" fmla="*/ 78 w 235"/>
                  <a:gd name="T19" fmla="*/ 0 h 248"/>
                  <a:gd name="T20" fmla="*/ 77 w 235"/>
                  <a:gd name="T21" fmla="*/ 0 h 248"/>
                  <a:gd name="T22" fmla="*/ 77 w 235"/>
                  <a:gd name="T23" fmla="*/ 0 h 248"/>
                  <a:gd name="T24" fmla="*/ 75 w 235"/>
                  <a:gd name="T25" fmla="*/ 0 h 248"/>
                  <a:gd name="T26" fmla="*/ 66 w 235"/>
                  <a:gd name="T27" fmla="*/ 10 h 248"/>
                  <a:gd name="T28" fmla="*/ 75 w 235"/>
                  <a:gd name="T29" fmla="*/ 20 h 248"/>
                  <a:gd name="T30" fmla="*/ 76 w 235"/>
                  <a:gd name="T31" fmla="*/ 20 h 248"/>
                  <a:gd name="T32" fmla="*/ 76 w 235"/>
                  <a:gd name="T33" fmla="*/ 90 h 248"/>
                  <a:gd name="T34" fmla="*/ 14 w 235"/>
                  <a:gd name="T35" fmla="*/ 193 h 248"/>
                  <a:gd name="T36" fmla="*/ 46 w 235"/>
                  <a:gd name="T37" fmla="*/ 248 h 248"/>
                  <a:gd name="T38" fmla="*/ 59 w 235"/>
                  <a:gd name="T39" fmla="*/ 248 h 248"/>
                  <a:gd name="T40" fmla="*/ 73 w 235"/>
                  <a:gd name="T41" fmla="*/ 248 h 248"/>
                  <a:gd name="T42" fmla="*/ 190 w 235"/>
                  <a:gd name="T43" fmla="*/ 248 h 248"/>
                  <a:gd name="T44" fmla="*/ 221 w 235"/>
                  <a:gd name="T45" fmla="*/ 193 h 248"/>
                  <a:gd name="T46" fmla="*/ 136 w 235"/>
                  <a:gd name="T47" fmla="*/ 107 h 248"/>
                  <a:gd name="T48" fmla="*/ 151 w 235"/>
                  <a:gd name="T49" fmla="*/ 122 h 248"/>
                  <a:gd name="T50" fmla="*/ 136 w 235"/>
                  <a:gd name="T51" fmla="*/ 137 h 248"/>
                  <a:gd name="T52" fmla="*/ 121 w 235"/>
                  <a:gd name="T53" fmla="*/ 122 h 248"/>
                  <a:gd name="T54" fmla="*/ 136 w 235"/>
                  <a:gd name="T55" fmla="*/ 107 h 248"/>
                  <a:gd name="T56" fmla="*/ 117 w 235"/>
                  <a:gd name="T57" fmla="*/ 24 h 248"/>
                  <a:gd name="T58" fmla="*/ 125 w 235"/>
                  <a:gd name="T59" fmla="*/ 32 h 248"/>
                  <a:gd name="T60" fmla="*/ 117 w 235"/>
                  <a:gd name="T61" fmla="*/ 40 h 248"/>
                  <a:gd name="T62" fmla="*/ 109 w 235"/>
                  <a:gd name="T63" fmla="*/ 32 h 248"/>
                  <a:gd name="T64" fmla="*/ 117 w 235"/>
                  <a:gd name="T65" fmla="*/ 24 h 248"/>
                  <a:gd name="T66" fmla="*/ 104 w 235"/>
                  <a:gd name="T67" fmla="*/ 47 h 248"/>
                  <a:gd name="T68" fmla="*/ 115 w 235"/>
                  <a:gd name="T69" fmla="*/ 58 h 248"/>
                  <a:gd name="T70" fmla="*/ 104 w 235"/>
                  <a:gd name="T71" fmla="*/ 69 h 248"/>
                  <a:gd name="T72" fmla="*/ 93 w 235"/>
                  <a:gd name="T73" fmla="*/ 58 h 248"/>
                  <a:gd name="T74" fmla="*/ 104 w 235"/>
                  <a:gd name="T75" fmla="*/ 47 h 248"/>
                  <a:gd name="T76" fmla="*/ 181 w 235"/>
                  <a:gd name="T77" fmla="*/ 227 h 248"/>
                  <a:gd name="T78" fmla="*/ 72 w 235"/>
                  <a:gd name="T79" fmla="*/ 227 h 248"/>
                  <a:gd name="T80" fmla="*/ 60 w 235"/>
                  <a:gd name="T81" fmla="*/ 227 h 248"/>
                  <a:gd name="T82" fmla="*/ 54 w 235"/>
                  <a:gd name="T83" fmla="*/ 227 h 248"/>
                  <a:gd name="T84" fmla="*/ 37 w 235"/>
                  <a:gd name="T85" fmla="*/ 200 h 248"/>
                  <a:gd name="T86" fmla="*/ 63 w 235"/>
                  <a:gd name="T87" fmla="*/ 155 h 248"/>
                  <a:gd name="T88" fmla="*/ 86 w 235"/>
                  <a:gd name="T89" fmla="*/ 155 h 248"/>
                  <a:gd name="T90" fmla="*/ 87 w 235"/>
                  <a:gd name="T91" fmla="*/ 155 h 248"/>
                  <a:gd name="T92" fmla="*/ 88 w 235"/>
                  <a:gd name="T93" fmla="*/ 155 h 248"/>
                  <a:gd name="T94" fmla="*/ 147 w 235"/>
                  <a:gd name="T95" fmla="*/ 155 h 248"/>
                  <a:gd name="T96" fmla="*/ 149 w 235"/>
                  <a:gd name="T97" fmla="*/ 155 h 248"/>
                  <a:gd name="T98" fmla="*/ 149 w 235"/>
                  <a:gd name="T99" fmla="*/ 155 h 248"/>
                  <a:gd name="T100" fmla="*/ 173 w 235"/>
                  <a:gd name="T101" fmla="*/ 155 h 248"/>
                  <a:gd name="T102" fmla="*/ 198 w 235"/>
                  <a:gd name="T103" fmla="*/ 200 h 248"/>
                  <a:gd name="T104" fmla="*/ 181 w 235"/>
                  <a:gd name="T105" fmla="*/ 2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248">
                    <a:moveTo>
                      <a:pt x="221" y="193"/>
                    </a:moveTo>
                    <a:cubicBezTo>
                      <a:pt x="160" y="90"/>
                      <a:pt x="160" y="90"/>
                      <a:pt x="160" y="90"/>
                    </a:cubicBezTo>
                    <a:cubicBezTo>
                      <a:pt x="160" y="20"/>
                      <a:pt x="160" y="20"/>
                      <a:pt x="160" y="20"/>
                    </a:cubicBezTo>
                    <a:cubicBezTo>
                      <a:pt x="160" y="20"/>
                      <a:pt x="160" y="20"/>
                      <a:pt x="160" y="20"/>
                    </a:cubicBezTo>
                    <a:cubicBezTo>
                      <a:pt x="165" y="20"/>
                      <a:pt x="170" y="15"/>
                      <a:pt x="170" y="10"/>
                    </a:cubicBezTo>
                    <a:cubicBezTo>
                      <a:pt x="170" y="5"/>
                      <a:pt x="165" y="0"/>
                      <a:pt x="160" y="0"/>
                    </a:cubicBezTo>
                    <a:cubicBezTo>
                      <a:pt x="159" y="0"/>
                      <a:pt x="159" y="0"/>
                      <a:pt x="159" y="0"/>
                    </a:cubicBezTo>
                    <a:cubicBezTo>
                      <a:pt x="159" y="0"/>
                      <a:pt x="159" y="0"/>
                      <a:pt x="159" y="0"/>
                    </a:cubicBezTo>
                    <a:cubicBezTo>
                      <a:pt x="157" y="0"/>
                      <a:pt x="157" y="0"/>
                      <a:pt x="157" y="0"/>
                    </a:cubicBezTo>
                    <a:cubicBezTo>
                      <a:pt x="78" y="0"/>
                      <a:pt x="78" y="0"/>
                      <a:pt x="78" y="0"/>
                    </a:cubicBezTo>
                    <a:cubicBezTo>
                      <a:pt x="77" y="0"/>
                      <a:pt x="77" y="0"/>
                      <a:pt x="77" y="0"/>
                    </a:cubicBezTo>
                    <a:cubicBezTo>
                      <a:pt x="77" y="0"/>
                      <a:pt x="77" y="0"/>
                      <a:pt x="77" y="0"/>
                    </a:cubicBezTo>
                    <a:cubicBezTo>
                      <a:pt x="75" y="0"/>
                      <a:pt x="75" y="0"/>
                      <a:pt x="75" y="0"/>
                    </a:cubicBezTo>
                    <a:cubicBezTo>
                      <a:pt x="70" y="0"/>
                      <a:pt x="66" y="5"/>
                      <a:pt x="66" y="10"/>
                    </a:cubicBezTo>
                    <a:cubicBezTo>
                      <a:pt x="66" y="15"/>
                      <a:pt x="70" y="20"/>
                      <a:pt x="75" y="20"/>
                    </a:cubicBezTo>
                    <a:cubicBezTo>
                      <a:pt x="76" y="20"/>
                      <a:pt x="76" y="20"/>
                      <a:pt x="76" y="20"/>
                    </a:cubicBezTo>
                    <a:cubicBezTo>
                      <a:pt x="76" y="90"/>
                      <a:pt x="76" y="90"/>
                      <a:pt x="76" y="90"/>
                    </a:cubicBezTo>
                    <a:cubicBezTo>
                      <a:pt x="14" y="193"/>
                      <a:pt x="14" y="193"/>
                      <a:pt x="14" y="193"/>
                    </a:cubicBezTo>
                    <a:cubicBezTo>
                      <a:pt x="0" y="218"/>
                      <a:pt x="18" y="248"/>
                      <a:pt x="46" y="248"/>
                    </a:cubicBezTo>
                    <a:cubicBezTo>
                      <a:pt x="59" y="248"/>
                      <a:pt x="59" y="248"/>
                      <a:pt x="59" y="248"/>
                    </a:cubicBezTo>
                    <a:cubicBezTo>
                      <a:pt x="73" y="248"/>
                      <a:pt x="73" y="248"/>
                      <a:pt x="73" y="248"/>
                    </a:cubicBezTo>
                    <a:cubicBezTo>
                      <a:pt x="190" y="248"/>
                      <a:pt x="190" y="248"/>
                      <a:pt x="190" y="248"/>
                    </a:cubicBezTo>
                    <a:cubicBezTo>
                      <a:pt x="218" y="248"/>
                      <a:pt x="235" y="218"/>
                      <a:pt x="221" y="193"/>
                    </a:cubicBezTo>
                    <a:close/>
                    <a:moveTo>
                      <a:pt x="136" y="107"/>
                    </a:moveTo>
                    <a:cubicBezTo>
                      <a:pt x="145" y="107"/>
                      <a:pt x="151" y="114"/>
                      <a:pt x="151" y="122"/>
                    </a:cubicBezTo>
                    <a:cubicBezTo>
                      <a:pt x="151" y="131"/>
                      <a:pt x="145" y="137"/>
                      <a:pt x="136" y="137"/>
                    </a:cubicBezTo>
                    <a:cubicBezTo>
                      <a:pt x="128" y="137"/>
                      <a:pt x="121" y="131"/>
                      <a:pt x="121" y="122"/>
                    </a:cubicBezTo>
                    <a:cubicBezTo>
                      <a:pt x="121" y="114"/>
                      <a:pt x="128" y="107"/>
                      <a:pt x="136" y="107"/>
                    </a:cubicBezTo>
                    <a:close/>
                    <a:moveTo>
                      <a:pt x="117" y="24"/>
                    </a:moveTo>
                    <a:cubicBezTo>
                      <a:pt x="122" y="24"/>
                      <a:pt x="125" y="28"/>
                      <a:pt x="125" y="32"/>
                    </a:cubicBezTo>
                    <a:cubicBezTo>
                      <a:pt x="125" y="37"/>
                      <a:pt x="122" y="40"/>
                      <a:pt x="117" y="40"/>
                    </a:cubicBezTo>
                    <a:cubicBezTo>
                      <a:pt x="113" y="40"/>
                      <a:pt x="109" y="37"/>
                      <a:pt x="109" y="32"/>
                    </a:cubicBezTo>
                    <a:cubicBezTo>
                      <a:pt x="109" y="28"/>
                      <a:pt x="113" y="24"/>
                      <a:pt x="117" y="24"/>
                    </a:cubicBezTo>
                    <a:close/>
                    <a:moveTo>
                      <a:pt x="104" y="47"/>
                    </a:moveTo>
                    <a:cubicBezTo>
                      <a:pt x="111" y="47"/>
                      <a:pt x="115" y="52"/>
                      <a:pt x="115" y="58"/>
                    </a:cubicBezTo>
                    <a:cubicBezTo>
                      <a:pt x="115" y="64"/>
                      <a:pt x="111" y="69"/>
                      <a:pt x="104" y="69"/>
                    </a:cubicBezTo>
                    <a:cubicBezTo>
                      <a:pt x="98" y="69"/>
                      <a:pt x="93" y="64"/>
                      <a:pt x="93" y="58"/>
                    </a:cubicBezTo>
                    <a:cubicBezTo>
                      <a:pt x="93" y="52"/>
                      <a:pt x="98" y="47"/>
                      <a:pt x="104" y="47"/>
                    </a:cubicBezTo>
                    <a:close/>
                    <a:moveTo>
                      <a:pt x="181" y="227"/>
                    </a:moveTo>
                    <a:cubicBezTo>
                      <a:pt x="72" y="227"/>
                      <a:pt x="72" y="227"/>
                      <a:pt x="72" y="227"/>
                    </a:cubicBezTo>
                    <a:cubicBezTo>
                      <a:pt x="60" y="227"/>
                      <a:pt x="60" y="227"/>
                      <a:pt x="60" y="227"/>
                    </a:cubicBezTo>
                    <a:cubicBezTo>
                      <a:pt x="54" y="227"/>
                      <a:pt x="54" y="227"/>
                      <a:pt x="54" y="227"/>
                    </a:cubicBezTo>
                    <a:cubicBezTo>
                      <a:pt x="39" y="227"/>
                      <a:pt x="30" y="212"/>
                      <a:pt x="37" y="200"/>
                    </a:cubicBezTo>
                    <a:cubicBezTo>
                      <a:pt x="63" y="155"/>
                      <a:pt x="63" y="155"/>
                      <a:pt x="63" y="155"/>
                    </a:cubicBezTo>
                    <a:cubicBezTo>
                      <a:pt x="86" y="155"/>
                      <a:pt x="86" y="155"/>
                      <a:pt x="86" y="155"/>
                    </a:cubicBezTo>
                    <a:cubicBezTo>
                      <a:pt x="87" y="155"/>
                      <a:pt x="87" y="155"/>
                      <a:pt x="87" y="155"/>
                    </a:cubicBezTo>
                    <a:cubicBezTo>
                      <a:pt x="88" y="155"/>
                      <a:pt x="88" y="155"/>
                      <a:pt x="88" y="155"/>
                    </a:cubicBezTo>
                    <a:cubicBezTo>
                      <a:pt x="147" y="155"/>
                      <a:pt x="147" y="155"/>
                      <a:pt x="147" y="155"/>
                    </a:cubicBezTo>
                    <a:cubicBezTo>
                      <a:pt x="149" y="155"/>
                      <a:pt x="149" y="155"/>
                      <a:pt x="149" y="155"/>
                    </a:cubicBezTo>
                    <a:cubicBezTo>
                      <a:pt x="149" y="155"/>
                      <a:pt x="149" y="155"/>
                      <a:pt x="149" y="155"/>
                    </a:cubicBezTo>
                    <a:cubicBezTo>
                      <a:pt x="173" y="155"/>
                      <a:pt x="173" y="155"/>
                      <a:pt x="173" y="155"/>
                    </a:cubicBezTo>
                    <a:cubicBezTo>
                      <a:pt x="198" y="200"/>
                      <a:pt x="198" y="200"/>
                      <a:pt x="198" y="200"/>
                    </a:cubicBezTo>
                    <a:cubicBezTo>
                      <a:pt x="206" y="212"/>
                      <a:pt x="196" y="227"/>
                      <a:pt x="181"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sp>
            <p:nvSpPr>
              <p:cNvPr id="47" name="Freeform 31"/>
              <p:cNvSpPr>
                <a:spLocks noEditPoints="1"/>
              </p:cNvSpPr>
              <p:nvPr/>
            </p:nvSpPr>
            <p:spPr bwMode="auto">
              <a:xfrm>
                <a:off x="6520" y="1716"/>
                <a:ext cx="897" cy="140"/>
              </a:xfrm>
              <a:custGeom>
                <a:avLst/>
                <a:gdLst>
                  <a:gd name="T0" fmla="*/ 364 w 377"/>
                  <a:gd name="T1" fmla="*/ 0 h 59"/>
                  <a:gd name="T2" fmla="*/ 14 w 377"/>
                  <a:gd name="T3" fmla="*/ 0 h 59"/>
                  <a:gd name="T4" fmla="*/ 0 w 377"/>
                  <a:gd name="T5" fmla="*/ 14 h 59"/>
                  <a:gd name="T6" fmla="*/ 0 w 377"/>
                  <a:gd name="T7" fmla="*/ 59 h 59"/>
                  <a:gd name="T8" fmla="*/ 377 w 377"/>
                  <a:gd name="T9" fmla="*/ 59 h 59"/>
                  <a:gd name="T10" fmla="*/ 377 w 377"/>
                  <a:gd name="T11" fmla="*/ 14 h 59"/>
                  <a:gd name="T12" fmla="*/ 364 w 377"/>
                  <a:gd name="T13" fmla="*/ 0 h 59"/>
                  <a:gd name="T14" fmla="*/ 264 w 377"/>
                  <a:gd name="T15" fmla="*/ 42 h 59"/>
                  <a:gd name="T16" fmla="*/ 252 w 377"/>
                  <a:gd name="T17" fmla="*/ 30 h 59"/>
                  <a:gd name="T18" fmla="*/ 264 w 377"/>
                  <a:gd name="T19" fmla="*/ 17 h 59"/>
                  <a:gd name="T20" fmla="*/ 277 w 377"/>
                  <a:gd name="T21" fmla="*/ 30 h 59"/>
                  <a:gd name="T22" fmla="*/ 264 w 377"/>
                  <a:gd name="T23" fmla="*/ 42 h 59"/>
                  <a:gd name="T24" fmla="*/ 305 w 377"/>
                  <a:gd name="T25" fmla="*/ 42 h 59"/>
                  <a:gd name="T26" fmla="*/ 293 w 377"/>
                  <a:gd name="T27" fmla="*/ 30 h 59"/>
                  <a:gd name="T28" fmla="*/ 305 w 377"/>
                  <a:gd name="T29" fmla="*/ 17 h 59"/>
                  <a:gd name="T30" fmla="*/ 317 w 377"/>
                  <a:gd name="T31" fmla="*/ 30 h 59"/>
                  <a:gd name="T32" fmla="*/ 305 w 377"/>
                  <a:gd name="T33" fmla="*/ 42 h 59"/>
                  <a:gd name="T34" fmla="*/ 346 w 377"/>
                  <a:gd name="T35" fmla="*/ 42 h 59"/>
                  <a:gd name="T36" fmla="*/ 334 w 377"/>
                  <a:gd name="T37" fmla="*/ 30 h 59"/>
                  <a:gd name="T38" fmla="*/ 346 w 377"/>
                  <a:gd name="T39" fmla="*/ 17 h 59"/>
                  <a:gd name="T40" fmla="*/ 358 w 377"/>
                  <a:gd name="T41" fmla="*/ 30 h 59"/>
                  <a:gd name="T42" fmla="*/ 346 w 377"/>
                  <a:gd name="T43"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59">
                    <a:moveTo>
                      <a:pt x="364" y="0"/>
                    </a:moveTo>
                    <a:cubicBezTo>
                      <a:pt x="14" y="0"/>
                      <a:pt x="14" y="0"/>
                      <a:pt x="14" y="0"/>
                    </a:cubicBezTo>
                    <a:cubicBezTo>
                      <a:pt x="6" y="0"/>
                      <a:pt x="0" y="6"/>
                      <a:pt x="0" y="14"/>
                    </a:cubicBezTo>
                    <a:cubicBezTo>
                      <a:pt x="0" y="59"/>
                      <a:pt x="0" y="59"/>
                      <a:pt x="0" y="59"/>
                    </a:cubicBezTo>
                    <a:cubicBezTo>
                      <a:pt x="377" y="59"/>
                      <a:pt x="377" y="59"/>
                      <a:pt x="377" y="59"/>
                    </a:cubicBezTo>
                    <a:cubicBezTo>
                      <a:pt x="377" y="14"/>
                      <a:pt x="377" y="14"/>
                      <a:pt x="377" y="14"/>
                    </a:cubicBezTo>
                    <a:cubicBezTo>
                      <a:pt x="377" y="6"/>
                      <a:pt x="371" y="0"/>
                      <a:pt x="364" y="0"/>
                    </a:cubicBezTo>
                    <a:close/>
                    <a:moveTo>
                      <a:pt x="264" y="42"/>
                    </a:moveTo>
                    <a:cubicBezTo>
                      <a:pt x="258" y="42"/>
                      <a:pt x="252" y="36"/>
                      <a:pt x="252" y="30"/>
                    </a:cubicBezTo>
                    <a:cubicBezTo>
                      <a:pt x="252" y="23"/>
                      <a:pt x="258" y="17"/>
                      <a:pt x="264" y="17"/>
                    </a:cubicBezTo>
                    <a:cubicBezTo>
                      <a:pt x="271" y="17"/>
                      <a:pt x="277" y="23"/>
                      <a:pt x="277" y="30"/>
                    </a:cubicBezTo>
                    <a:cubicBezTo>
                      <a:pt x="277" y="36"/>
                      <a:pt x="271" y="42"/>
                      <a:pt x="264" y="42"/>
                    </a:cubicBezTo>
                    <a:close/>
                    <a:moveTo>
                      <a:pt x="305" y="42"/>
                    </a:moveTo>
                    <a:cubicBezTo>
                      <a:pt x="298" y="42"/>
                      <a:pt x="293" y="36"/>
                      <a:pt x="293" y="30"/>
                    </a:cubicBezTo>
                    <a:cubicBezTo>
                      <a:pt x="293" y="23"/>
                      <a:pt x="298" y="17"/>
                      <a:pt x="305" y="17"/>
                    </a:cubicBezTo>
                    <a:cubicBezTo>
                      <a:pt x="312" y="17"/>
                      <a:pt x="317" y="23"/>
                      <a:pt x="317" y="30"/>
                    </a:cubicBezTo>
                    <a:cubicBezTo>
                      <a:pt x="317" y="36"/>
                      <a:pt x="312" y="42"/>
                      <a:pt x="305" y="42"/>
                    </a:cubicBezTo>
                    <a:close/>
                    <a:moveTo>
                      <a:pt x="346" y="42"/>
                    </a:moveTo>
                    <a:cubicBezTo>
                      <a:pt x="339" y="42"/>
                      <a:pt x="334" y="36"/>
                      <a:pt x="334" y="30"/>
                    </a:cubicBezTo>
                    <a:cubicBezTo>
                      <a:pt x="334" y="23"/>
                      <a:pt x="339" y="17"/>
                      <a:pt x="346" y="17"/>
                    </a:cubicBezTo>
                    <a:cubicBezTo>
                      <a:pt x="353" y="17"/>
                      <a:pt x="358" y="23"/>
                      <a:pt x="358" y="30"/>
                    </a:cubicBezTo>
                    <a:cubicBezTo>
                      <a:pt x="358" y="36"/>
                      <a:pt x="353" y="42"/>
                      <a:pt x="3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sp>
            <p:nvSpPr>
              <p:cNvPr id="49" name="Freeform 32"/>
              <p:cNvSpPr>
                <a:spLocks/>
              </p:cNvSpPr>
              <p:nvPr/>
            </p:nvSpPr>
            <p:spPr bwMode="auto">
              <a:xfrm>
                <a:off x="6520" y="1892"/>
                <a:ext cx="897" cy="585"/>
              </a:xfrm>
              <a:custGeom>
                <a:avLst/>
                <a:gdLst>
                  <a:gd name="T0" fmla="*/ 0 w 377"/>
                  <a:gd name="T1" fmla="*/ 0 h 246"/>
                  <a:gd name="T2" fmla="*/ 0 w 377"/>
                  <a:gd name="T3" fmla="*/ 233 h 246"/>
                  <a:gd name="T4" fmla="*/ 14 w 377"/>
                  <a:gd name="T5" fmla="*/ 246 h 246"/>
                  <a:gd name="T6" fmla="*/ 66 w 377"/>
                  <a:gd name="T7" fmla="*/ 246 h 246"/>
                  <a:gd name="T8" fmla="*/ 70 w 377"/>
                  <a:gd name="T9" fmla="*/ 234 h 246"/>
                  <a:gd name="T10" fmla="*/ 14 w 377"/>
                  <a:gd name="T11" fmla="*/ 234 h 246"/>
                  <a:gd name="T12" fmla="*/ 12 w 377"/>
                  <a:gd name="T13" fmla="*/ 233 h 246"/>
                  <a:gd name="T14" fmla="*/ 12 w 377"/>
                  <a:gd name="T15" fmla="*/ 12 h 246"/>
                  <a:gd name="T16" fmla="*/ 365 w 377"/>
                  <a:gd name="T17" fmla="*/ 12 h 246"/>
                  <a:gd name="T18" fmla="*/ 365 w 377"/>
                  <a:gd name="T19" fmla="*/ 233 h 246"/>
                  <a:gd name="T20" fmla="*/ 364 w 377"/>
                  <a:gd name="T21" fmla="*/ 234 h 246"/>
                  <a:gd name="T22" fmla="*/ 307 w 377"/>
                  <a:gd name="T23" fmla="*/ 234 h 246"/>
                  <a:gd name="T24" fmla="*/ 312 w 377"/>
                  <a:gd name="T25" fmla="*/ 246 h 246"/>
                  <a:gd name="T26" fmla="*/ 364 w 377"/>
                  <a:gd name="T27" fmla="*/ 246 h 246"/>
                  <a:gd name="T28" fmla="*/ 377 w 377"/>
                  <a:gd name="T29" fmla="*/ 233 h 246"/>
                  <a:gd name="T30" fmla="*/ 377 w 377"/>
                  <a:gd name="T31" fmla="*/ 0 h 246"/>
                  <a:gd name="T32" fmla="*/ 0 w 377"/>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46">
                    <a:moveTo>
                      <a:pt x="0" y="0"/>
                    </a:moveTo>
                    <a:cubicBezTo>
                      <a:pt x="0" y="233"/>
                      <a:pt x="0" y="233"/>
                      <a:pt x="0" y="233"/>
                    </a:cubicBezTo>
                    <a:cubicBezTo>
                      <a:pt x="0" y="240"/>
                      <a:pt x="6" y="246"/>
                      <a:pt x="14" y="246"/>
                    </a:cubicBezTo>
                    <a:cubicBezTo>
                      <a:pt x="66" y="246"/>
                      <a:pt x="66" y="246"/>
                      <a:pt x="66" y="246"/>
                    </a:cubicBezTo>
                    <a:cubicBezTo>
                      <a:pt x="67" y="242"/>
                      <a:pt x="68" y="238"/>
                      <a:pt x="70" y="234"/>
                    </a:cubicBezTo>
                    <a:cubicBezTo>
                      <a:pt x="14" y="234"/>
                      <a:pt x="14" y="234"/>
                      <a:pt x="14" y="234"/>
                    </a:cubicBezTo>
                    <a:cubicBezTo>
                      <a:pt x="13" y="234"/>
                      <a:pt x="12" y="234"/>
                      <a:pt x="12" y="233"/>
                    </a:cubicBezTo>
                    <a:cubicBezTo>
                      <a:pt x="12" y="12"/>
                      <a:pt x="12" y="12"/>
                      <a:pt x="12" y="12"/>
                    </a:cubicBezTo>
                    <a:cubicBezTo>
                      <a:pt x="365" y="12"/>
                      <a:pt x="365" y="12"/>
                      <a:pt x="365" y="12"/>
                    </a:cubicBezTo>
                    <a:cubicBezTo>
                      <a:pt x="365" y="233"/>
                      <a:pt x="365" y="233"/>
                      <a:pt x="365" y="233"/>
                    </a:cubicBezTo>
                    <a:cubicBezTo>
                      <a:pt x="365" y="234"/>
                      <a:pt x="365" y="234"/>
                      <a:pt x="364" y="234"/>
                    </a:cubicBezTo>
                    <a:cubicBezTo>
                      <a:pt x="307" y="234"/>
                      <a:pt x="307" y="234"/>
                      <a:pt x="307" y="234"/>
                    </a:cubicBezTo>
                    <a:cubicBezTo>
                      <a:pt x="309" y="238"/>
                      <a:pt x="311" y="242"/>
                      <a:pt x="312" y="246"/>
                    </a:cubicBezTo>
                    <a:cubicBezTo>
                      <a:pt x="364" y="246"/>
                      <a:pt x="364" y="246"/>
                      <a:pt x="364" y="246"/>
                    </a:cubicBezTo>
                    <a:cubicBezTo>
                      <a:pt x="371" y="246"/>
                      <a:pt x="377" y="240"/>
                      <a:pt x="377" y="233"/>
                    </a:cubicBezTo>
                    <a:cubicBezTo>
                      <a:pt x="377" y="0"/>
                      <a:pt x="377" y="0"/>
                      <a:pt x="3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grpSp>
        <p:cxnSp>
          <p:nvCxnSpPr>
            <p:cNvPr id="52" name="Straight Connector 51"/>
            <p:cNvCxnSpPr/>
            <p:nvPr/>
          </p:nvCxnSpPr>
          <p:spPr>
            <a:xfrm>
              <a:off x="7715682"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9821628" y="2125662"/>
            <a:ext cx="2254866" cy="3616065"/>
            <a:chOff x="9821628" y="2245052"/>
            <a:chExt cx="2254866" cy="3616065"/>
          </a:xfrm>
        </p:grpSpPr>
        <p:sp>
          <p:nvSpPr>
            <p:cNvPr id="36" name="TextBox 35"/>
            <p:cNvSpPr txBox="1"/>
            <p:nvPr/>
          </p:nvSpPr>
          <p:spPr>
            <a:xfrm>
              <a:off x="9821628" y="4994627"/>
              <a:ext cx="2254866" cy="866490"/>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Move apps to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without purchasing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new Microsoft licenses</a:t>
              </a:r>
            </a:p>
          </p:txBody>
        </p:sp>
        <p:sp>
          <p:nvSpPr>
            <p:cNvPr id="19" name="TextBox 18"/>
            <p:cNvSpPr txBox="1"/>
            <p:nvPr/>
          </p:nvSpPr>
          <p:spPr>
            <a:xfrm>
              <a:off x="9876158" y="2245052"/>
              <a:ext cx="2136538"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Bring existing licenses</a:t>
              </a:r>
            </a:p>
          </p:txBody>
        </p:sp>
        <p:pic>
          <p:nvPicPr>
            <p:cNvPr id="4" name="Picture 3"/>
            <p:cNvPicPr>
              <a:picLocks noChangeAspect="1"/>
            </p:cNvPicPr>
            <p:nvPr/>
          </p:nvPicPr>
          <p:blipFill>
            <a:blip r:embed="rId6"/>
            <a:stretch>
              <a:fillRect/>
            </a:stretch>
          </p:blipFill>
          <p:spPr>
            <a:xfrm>
              <a:off x="10616507" y="3366125"/>
              <a:ext cx="665108" cy="869756"/>
            </a:xfrm>
            <a:prstGeom prst="rect">
              <a:avLst/>
            </a:prstGeom>
          </p:spPr>
        </p:pic>
        <p:cxnSp>
          <p:nvCxnSpPr>
            <p:cNvPr id="57" name="Straight Connector 56"/>
            <p:cNvCxnSpPr/>
            <p:nvPr/>
          </p:nvCxnSpPr>
          <p:spPr>
            <a:xfrm>
              <a:off x="10063690"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451779" y="2100550"/>
            <a:ext cx="2263936" cy="3657037"/>
            <a:chOff x="2729938" y="2228731"/>
            <a:chExt cx="2263936" cy="3657037"/>
          </a:xfrm>
        </p:grpSpPr>
        <p:sp>
          <p:nvSpPr>
            <p:cNvPr id="27" name="TextBox 26"/>
            <p:cNvSpPr txBox="1"/>
            <p:nvPr/>
          </p:nvSpPr>
          <p:spPr>
            <a:xfrm>
              <a:off x="2729938" y="4994627"/>
              <a:ext cx="2263936" cy="891141"/>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Seamlessly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extend IT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to the cloud</a:t>
              </a:r>
            </a:p>
          </p:txBody>
        </p:sp>
        <p:sp>
          <p:nvSpPr>
            <p:cNvPr id="16" name="TextBox 15"/>
            <p:cNvSpPr txBox="1"/>
            <p:nvPr/>
          </p:nvSpPr>
          <p:spPr>
            <a:xfrm>
              <a:off x="2917789" y="2228731"/>
              <a:ext cx="1888234"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Hybrid and Global reach</a:t>
              </a:r>
            </a:p>
          </p:txBody>
        </p:sp>
        <p:cxnSp>
          <p:nvCxnSpPr>
            <p:cNvPr id="42" name="Straight Connector 41"/>
            <p:cNvCxnSpPr/>
            <p:nvPr/>
          </p:nvCxnSpPr>
          <p:spPr>
            <a:xfrm>
              <a:off x="2976535"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a:stretch>
              <a:fillRect/>
            </a:stretch>
          </p:blipFill>
          <p:spPr>
            <a:xfrm>
              <a:off x="3500494" y="3479856"/>
              <a:ext cx="709902" cy="716796"/>
            </a:xfrm>
            <a:prstGeom prst="rect">
              <a:avLst/>
            </a:prstGeom>
          </p:spPr>
        </p:pic>
      </p:grpSp>
      <p:grpSp>
        <p:nvGrpSpPr>
          <p:cNvPr id="8" name="Group 7"/>
          <p:cNvGrpSpPr/>
          <p:nvPr/>
        </p:nvGrpSpPr>
        <p:grpSpPr>
          <a:xfrm>
            <a:off x="8934961" y="88397"/>
            <a:ext cx="3310509" cy="1150938"/>
            <a:chOff x="7015616" y="0"/>
            <a:chExt cx="3310509" cy="1150938"/>
          </a:xfrm>
        </p:grpSpPr>
        <p:sp>
          <p:nvSpPr>
            <p:cNvPr id="34" name="Rectangle 33"/>
            <p:cNvSpPr/>
            <p:nvPr/>
          </p:nvSpPr>
          <p:spPr bwMode="auto">
            <a:xfrm>
              <a:off x="9429187"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5" name="TextBox 34"/>
            <p:cNvSpPr txBox="1"/>
            <p:nvPr/>
          </p:nvSpPr>
          <p:spPr>
            <a:xfrm>
              <a:off x="8515813"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Dev/test</a:t>
              </a:r>
            </a:p>
          </p:txBody>
        </p:sp>
        <p:sp>
          <p:nvSpPr>
            <p:cNvPr id="38" name="TextBox 37"/>
            <p:cNvSpPr txBox="1"/>
            <p:nvPr/>
          </p:nvSpPr>
          <p:spPr>
            <a:xfrm>
              <a:off x="9400929" y="479425"/>
              <a:ext cx="925196" cy="258532"/>
            </a:xfrm>
            <a:prstGeom prst="rect">
              <a:avLst/>
            </a:prstGeom>
            <a:noFill/>
          </p:spPr>
          <p:txBody>
            <a:bodyPr wrap="square" lIns="45720" tIns="45720" rIns="45720" bIns="45720" rtlCol="0">
              <a:spAutoFit/>
            </a:bodyPr>
            <a:lstStyle/>
            <a:p>
              <a:pPr algn="ctr">
                <a:lnSpc>
                  <a:spcPct val="90000"/>
                </a:lnSpc>
                <a:spcAft>
                  <a:spcPts val="600"/>
                </a:spcAft>
              </a:pPr>
              <a:r>
                <a:rPr lang="en-US" sz="1200" dirty="0">
                  <a:latin typeface="Segoe UI Semibold" panose="020B0702040204020203" pitchFamily="34" charset="0"/>
                  <a:cs typeface="Segoe UI Semibold" panose="020B0702040204020203" pitchFamily="34" charset="0"/>
                </a:rPr>
                <a:t>LOB apps</a:t>
              </a:r>
            </a:p>
          </p:txBody>
        </p:sp>
        <p:sp>
          <p:nvSpPr>
            <p:cNvPr id="39" name="TextBox 38"/>
            <p:cNvSpPr txBox="1"/>
            <p:nvPr/>
          </p:nvSpPr>
          <p:spPr>
            <a:xfrm>
              <a:off x="7015616" y="422333"/>
              <a:ext cx="1554463"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err="1">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Backup+Archive+DR</a:t>
              </a:r>
              <a:endPar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endParaRPr>
            </a:p>
          </p:txBody>
        </p:sp>
        <p:sp>
          <p:nvSpPr>
            <p:cNvPr id="40" name="Freeform 5"/>
            <p:cNvSpPr>
              <a:spLocks noEditPoints="1"/>
            </p:cNvSpPr>
            <p:nvPr/>
          </p:nvSpPr>
          <p:spPr bwMode="auto">
            <a:xfrm>
              <a:off x="8737600" y="746126"/>
              <a:ext cx="422275" cy="404812"/>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noEditPoints="1"/>
            </p:cNvSpPr>
            <p:nvPr/>
          </p:nvSpPr>
          <p:spPr bwMode="auto">
            <a:xfrm>
              <a:off x="9761133" y="798513"/>
              <a:ext cx="204788" cy="300037"/>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3" name="Group 42"/>
            <p:cNvGrpSpPr/>
            <p:nvPr/>
          </p:nvGrpSpPr>
          <p:grpSpPr>
            <a:xfrm>
              <a:off x="7646110" y="727399"/>
              <a:ext cx="296870" cy="329218"/>
              <a:chOff x="4460842" y="5761713"/>
              <a:chExt cx="481327" cy="496437"/>
            </a:xfrm>
          </p:grpSpPr>
          <p:sp>
            <p:nvSpPr>
              <p:cNvPr id="46"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3"/>
              <p:cNvSpPr>
                <a:spLocks noChangeShapeType="1"/>
              </p:cNvSpPr>
              <p:nvPr/>
            </p:nvSpPr>
            <p:spPr bwMode="auto">
              <a:xfrm>
                <a:off x="4532070" y="5832941"/>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4"/>
              <p:cNvSpPr>
                <a:spLocks noChangeShapeType="1"/>
              </p:cNvSpPr>
              <p:nvPr/>
            </p:nvSpPr>
            <p:spPr bwMode="auto">
              <a:xfrm>
                <a:off x="4532070" y="5904169"/>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5"/>
              <p:cNvSpPr>
                <a:spLocks noChangeShapeType="1"/>
              </p:cNvSpPr>
              <p:nvPr/>
            </p:nvSpPr>
            <p:spPr bwMode="auto">
              <a:xfrm>
                <a:off x="4532070" y="6186922"/>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26"/>
              <p:cNvSpPr>
                <a:spLocks noChangeArrowheads="1"/>
              </p:cNvSpPr>
              <p:nvPr/>
            </p:nvSpPr>
            <p:spPr bwMode="auto">
              <a:xfrm>
                <a:off x="4657258" y="5955971"/>
                <a:ext cx="284911" cy="71228"/>
              </a:xfrm>
              <a:prstGeom prst="ellips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016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5847" y="1213175"/>
            <a:ext cx="12451441" cy="5780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p:txBody>
          <a:bodyPr/>
          <a:lstStyle/>
          <a:p>
            <a:r>
              <a:rPr lang="en-US" dirty="0">
                <a:solidFill>
                  <a:schemeClr val="tx1"/>
                </a:solidFill>
              </a:rPr>
              <a:t>S</a:t>
            </a:r>
            <a:r>
              <a:rPr lang="en-US" dirty="0"/>
              <a:t>upport for Microsoft apps</a:t>
            </a:r>
          </a:p>
        </p:txBody>
      </p:sp>
      <p:pic>
        <p:nvPicPr>
          <p:cNvPr id="3" name="Picture 2" hidden="1"/>
          <p:cNvPicPr>
            <a:picLocks noChangeAspect="1"/>
          </p:cNvPicPr>
          <p:nvPr/>
        </p:nvPicPr>
        <p:blipFill>
          <a:blip r:embed="rId3"/>
          <a:stretch>
            <a:fillRect/>
          </a:stretch>
        </p:blipFill>
        <p:spPr>
          <a:xfrm>
            <a:off x="5645489" y="2885108"/>
            <a:ext cx="1137502" cy="1066762"/>
          </a:xfrm>
          <a:prstGeom prst="rect">
            <a:avLst/>
          </a:prstGeom>
        </p:spPr>
      </p:pic>
      <p:sp>
        <p:nvSpPr>
          <p:cNvPr id="37" name="TextBox 36"/>
          <p:cNvSpPr txBox="1"/>
          <p:nvPr/>
        </p:nvSpPr>
        <p:spPr>
          <a:xfrm>
            <a:off x="2343853" y="1776185"/>
            <a:ext cx="2303183" cy="617450"/>
          </a:xfrm>
          <a:prstGeom prst="rect">
            <a:avLst/>
          </a:prstGeom>
          <a:noFill/>
        </p:spPr>
        <p:txBody>
          <a:bodyPr wrap="square" lIns="0" tIns="0" rIns="0" bIns="0" rtlCol="0" anchor="ctr" anchorCtr="0">
            <a:noAutofit/>
          </a:bodyPr>
          <a:lstStyle/>
          <a:p>
            <a:pPr algn="ctr" defTabSz="932563">
              <a:spcAft>
                <a:spcPts val="600"/>
              </a:spcAft>
              <a:defRPr/>
            </a:pPr>
            <a:r>
              <a:rPr lang="en-US" sz="2200" kern="0" dirty="0">
                <a:solidFill>
                  <a:srgbClr val="FFFFFF"/>
                </a:solidFill>
                <a:latin typeface="Segoe UI Light"/>
              </a:rPr>
              <a:t>SharePoint</a:t>
            </a:r>
          </a:p>
        </p:txBody>
      </p:sp>
      <p:pic>
        <p:nvPicPr>
          <p:cNvPr id="15" name="Picture 14"/>
          <p:cNvPicPr>
            <a:picLocks noChangeAspect="1"/>
          </p:cNvPicPr>
          <p:nvPr/>
        </p:nvPicPr>
        <p:blipFill>
          <a:blip r:embed="rId4"/>
          <a:stretch>
            <a:fillRect/>
          </a:stretch>
        </p:blipFill>
        <p:spPr>
          <a:xfrm>
            <a:off x="3017387" y="2857200"/>
            <a:ext cx="956114" cy="899872"/>
          </a:xfrm>
          <a:prstGeom prst="rect">
            <a:avLst/>
          </a:prstGeom>
        </p:spPr>
      </p:pic>
      <p:sp>
        <p:nvSpPr>
          <p:cNvPr id="16" name="TextBox 15"/>
          <p:cNvSpPr txBox="1"/>
          <p:nvPr/>
        </p:nvSpPr>
        <p:spPr>
          <a:xfrm>
            <a:off x="272069" y="1928028"/>
            <a:ext cx="1887966"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SQL Server</a:t>
            </a:r>
          </a:p>
        </p:txBody>
      </p:sp>
      <p:pic>
        <p:nvPicPr>
          <p:cNvPr id="26" name="Picture 25"/>
          <p:cNvPicPr>
            <a:picLocks noChangeAspect="1"/>
          </p:cNvPicPr>
          <p:nvPr/>
        </p:nvPicPr>
        <p:blipFill>
          <a:blip r:embed="rId5"/>
          <a:stretch>
            <a:fillRect/>
          </a:stretch>
        </p:blipFill>
        <p:spPr>
          <a:xfrm>
            <a:off x="823092" y="2892276"/>
            <a:ext cx="785918" cy="861258"/>
          </a:xfrm>
          <a:prstGeom prst="rect">
            <a:avLst/>
          </a:prstGeom>
        </p:spPr>
      </p:pic>
      <p:sp>
        <p:nvSpPr>
          <p:cNvPr id="17" name="TextBox 16"/>
          <p:cNvSpPr txBox="1"/>
          <p:nvPr/>
        </p:nvSpPr>
        <p:spPr>
          <a:xfrm>
            <a:off x="2705052" y="4217245"/>
            <a:ext cx="1682092"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Exchange</a:t>
            </a:r>
          </a:p>
        </p:txBody>
      </p:sp>
      <p:pic>
        <p:nvPicPr>
          <p:cNvPr id="28" name="Picture 27"/>
          <p:cNvPicPr>
            <a:picLocks noChangeAspect="1"/>
          </p:cNvPicPr>
          <p:nvPr/>
        </p:nvPicPr>
        <p:blipFill>
          <a:blip r:embed="rId6"/>
          <a:stretch>
            <a:fillRect/>
          </a:stretch>
        </p:blipFill>
        <p:spPr>
          <a:xfrm>
            <a:off x="3079684" y="5165897"/>
            <a:ext cx="932829" cy="892447"/>
          </a:xfrm>
          <a:prstGeom prst="rect">
            <a:avLst/>
          </a:prstGeom>
        </p:spPr>
      </p:pic>
      <p:sp>
        <p:nvSpPr>
          <p:cNvPr id="18" name="TextBox 17"/>
          <p:cNvSpPr txBox="1"/>
          <p:nvPr/>
        </p:nvSpPr>
        <p:spPr>
          <a:xfrm>
            <a:off x="77919" y="4233012"/>
            <a:ext cx="2015367"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Dynamics</a:t>
            </a:r>
          </a:p>
        </p:txBody>
      </p:sp>
      <p:pic>
        <p:nvPicPr>
          <p:cNvPr id="31" name="Picture 30"/>
          <p:cNvPicPr>
            <a:picLocks noChangeAspect="1"/>
          </p:cNvPicPr>
          <p:nvPr/>
        </p:nvPicPr>
        <p:blipFill>
          <a:blip r:embed="rId7"/>
          <a:stretch>
            <a:fillRect/>
          </a:stretch>
        </p:blipFill>
        <p:spPr>
          <a:xfrm>
            <a:off x="572063" y="5095722"/>
            <a:ext cx="1027080" cy="962745"/>
          </a:xfrm>
          <a:prstGeom prst="rect">
            <a:avLst/>
          </a:prstGeom>
        </p:spPr>
      </p:pic>
      <p:graphicFrame>
        <p:nvGraphicFramePr>
          <p:cNvPr id="8" name="Table 7"/>
          <p:cNvGraphicFramePr>
            <a:graphicFrameLocks noGrp="1"/>
          </p:cNvGraphicFramePr>
          <p:nvPr>
            <p:extLst/>
          </p:nvPr>
        </p:nvGraphicFramePr>
        <p:xfrm>
          <a:off x="6583627" y="1376434"/>
          <a:ext cx="5688272" cy="5196912"/>
        </p:xfrm>
        <a:graphic>
          <a:graphicData uri="http://schemas.openxmlformats.org/drawingml/2006/table">
            <a:tbl>
              <a:tblPr>
                <a:tableStyleId>{D27102A9-8310-4765-A935-A1911B00CA55}</a:tableStyleId>
              </a:tblPr>
              <a:tblGrid>
                <a:gridCol w="5688272">
                  <a:extLst>
                    <a:ext uri="{9D8B030D-6E8A-4147-A177-3AD203B41FA5}">
                      <a16:colId xmlns:a16="http://schemas.microsoft.com/office/drawing/2014/main" val="106405398"/>
                    </a:ext>
                  </a:extLst>
                </a:gridCol>
              </a:tblGrid>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BizTalk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3624657674"/>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AX</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440780653"/>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CRM</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4045030563"/>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GP</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2349694625"/>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NAV</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849099532"/>
                  </a:ext>
                </a:extLst>
              </a:tr>
              <a:tr h="371208">
                <a:tc>
                  <a:txBody>
                    <a:bodyPr/>
                    <a:lstStyle/>
                    <a:p>
                      <a:r>
                        <a:rPr lang="en-US" sz="1800" kern="1200" dirty="0">
                          <a:solidFill>
                            <a:schemeClr val="bg1"/>
                          </a:solidFill>
                          <a:effectLst/>
                        </a:rPr>
                        <a:t>Microsoft </a:t>
                      </a:r>
                      <a:r>
                        <a:rPr lang="en-US" sz="1800" dirty="0">
                          <a:solidFill>
                            <a:schemeClr val="bg1"/>
                          </a:solidFill>
                        </a:rPr>
                        <a:t>Exchange</a:t>
                      </a:r>
                    </a:p>
                  </a:txBody>
                  <a:tcPr marL="91427" marR="91427" marT="45713" marB="45713"/>
                </a:tc>
                <a:extLst>
                  <a:ext uri="{0D108BD9-81ED-4DB2-BD59-A6C34878D82A}">
                    <a16:rowId xmlns:a16="http://schemas.microsoft.com/office/drawing/2014/main" val="32349502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Forefront Identity Manager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199937315"/>
                  </a:ext>
                </a:extLst>
              </a:tr>
              <a:tr h="371208">
                <a:tc>
                  <a:txBody>
                    <a:bodyPr/>
                    <a:lstStyle/>
                    <a:p>
                      <a:r>
                        <a:rPr lang="en-US" sz="1800" kern="1200" dirty="0">
                          <a:solidFill>
                            <a:schemeClr val="bg1"/>
                          </a:solidFill>
                          <a:effectLst/>
                        </a:rPr>
                        <a:t>Microsoft </a:t>
                      </a:r>
                      <a:r>
                        <a:rPr lang="en-US" sz="1800" dirty="0">
                          <a:solidFill>
                            <a:schemeClr val="bg1"/>
                          </a:solidFill>
                        </a:rPr>
                        <a:t>HPC Pack</a:t>
                      </a:r>
                    </a:p>
                  </a:txBody>
                  <a:tcPr marL="91427" marR="91427" marT="45713" marB="45713"/>
                </a:tc>
                <a:extLst>
                  <a:ext uri="{0D108BD9-81ED-4DB2-BD59-A6C34878D82A}">
                    <a16:rowId xmlns:a16="http://schemas.microsoft.com/office/drawing/2014/main" val="2002040432"/>
                  </a:ext>
                </a:extLst>
              </a:tr>
              <a:tr h="371208">
                <a:tc>
                  <a:txBody>
                    <a:bodyPr/>
                    <a:lstStyle/>
                    <a:p>
                      <a:r>
                        <a:rPr lang="en-US" sz="1800" kern="1200" dirty="0">
                          <a:solidFill>
                            <a:schemeClr val="bg1"/>
                          </a:solidFill>
                          <a:effectLst/>
                        </a:rPr>
                        <a:t>Microsoft </a:t>
                      </a:r>
                      <a:r>
                        <a:rPr lang="en-US" sz="1800" dirty="0">
                          <a:solidFill>
                            <a:schemeClr val="bg1"/>
                          </a:solidFill>
                        </a:rPr>
                        <a:t>Project Server</a:t>
                      </a:r>
                    </a:p>
                  </a:txBody>
                  <a:tcPr marL="91427" marR="91427" marT="45713" marB="45713"/>
                </a:tc>
                <a:extLst>
                  <a:ext uri="{0D108BD9-81ED-4DB2-BD59-A6C34878D82A}">
                    <a16:rowId xmlns:a16="http://schemas.microsoft.com/office/drawing/2014/main" val="4101394942"/>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SharePoint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1206207799"/>
                  </a:ext>
                </a:extLst>
              </a:tr>
              <a:tr h="371208">
                <a:tc>
                  <a:txBody>
                    <a:bodyPr/>
                    <a:lstStyle/>
                    <a:p>
                      <a:r>
                        <a:rPr lang="en-US" sz="1800" kern="1200" dirty="0">
                          <a:solidFill>
                            <a:schemeClr val="bg1"/>
                          </a:solidFill>
                          <a:effectLst/>
                        </a:rPr>
                        <a:t>Microsoft </a:t>
                      </a:r>
                      <a:r>
                        <a:rPr lang="en-US" sz="1800" dirty="0">
                          <a:solidFill>
                            <a:schemeClr val="bg1"/>
                          </a:solidFill>
                        </a:rPr>
                        <a:t>SQL Server</a:t>
                      </a:r>
                    </a:p>
                  </a:txBody>
                  <a:tcPr marL="91427" marR="91427" marT="45713" marB="45713"/>
                </a:tc>
                <a:extLst>
                  <a:ext uri="{0D108BD9-81ED-4DB2-BD59-A6C34878D82A}">
                    <a16:rowId xmlns:a16="http://schemas.microsoft.com/office/drawing/2014/main" val="298776318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System Center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66928166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Team Foundation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2104225356"/>
                  </a:ext>
                </a:extLst>
              </a:tr>
              <a:tr h="371208">
                <a:tc>
                  <a:txBody>
                    <a:bodyPr/>
                    <a:lstStyle/>
                    <a:p>
                      <a:r>
                        <a:rPr lang="en-US" sz="1800" kern="1200">
                          <a:solidFill>
                            <a:schemeClr val="bg1"/>
                          </a:solidFill>
                          <a:effectLst/>
                        </a:rPr>
                        <a:t>Microsoft </a:t>
                      </a:r>
                      <a:r>
                        <a:rPr lang="en-US" sz="1800">
                          <a:solidFill>
                            <a:schemeClr val="bg1"/>
                          </a:solidFill>
                        </a:rPr>
                        <a:t>Windows </a:t>
                      </a:r>
                      <a:r>
                        <a:rPr lang="en-US" sz="1800" dirty="0">
                          <a:solidFill>
                            <a:schemeClr val="bg1"/>
                          </a:solidFill>
                        </a:rPr>
                        <a:t>Server</a:t>
                      </a:r>
                    </a:p>
                  </a:txBody>
                  <a:tcPr marL="91427" marR="91427" marT="45713" marB="45713"/>
                </a:tc>
                <a:extLst>
                  <a:ext uri="{0D108BD9-81ED-4DB2-BD59-A6C34878D82A}">
                    <a16:rowId xmlns:a16="http://schemas.microsoft.com/office/drawing/2014/main" val="2527539875"/>
                  </a:ext>
                </a:extLst>
              </a:tr>
            </a:tbl>
          </a:graphicData>
        </a:graphic>
      </p:graphicFrame>
      <p:sp>
        <p:nvSpPr>
          <p:cNvPr id="9" name="Rectangle 8"/>
          <p:cNvSpPr/>
          <p:nvPr/>
        </p:nvSpPr>
        <p:spPr>
          <a:xfrm>
            <a:off x="3096797" y="6619237"/>
            <a:ext cx="4978642" cy="376684"/>
          </a:xfrm>
          <a:prstGeom prst="rect">
            <a:avLst/>
          </a:prstGeom>
        </p:spPr>
        <p:txBody>
          <a:bodyPr wrap="none">
            <a:spAutoFit/>
          </a:bodyPr>
          <a:lstStyle/>
          <a:p>
            <a:pPr defTabSz="914224">
              <a:defRPr/>
            </a:pPr>
            <a:r>
              <a:rPr lang="en-US" kern="0" dirty="0">
                <a:solidFill>
                  <a:schemeClr val="bg1"/>
                </a:solidFill>
                <a:latin typeface="+mj-lt"/>
              </a:rPr>
              <a:t>https://support.microsoft.com/en-ca/kb/2721672</a:t>
            </a:r>
          </a:p>
        </p:txBody>
      </p:sp>
      <p:sp>
        <p:nvSpPr>
          <p:cNvPr id="29" name="Rectangle 28"/>
          <p:cNvSpPr/>
          <p:nvPr/>
        </p:nvSpPr>
        <p:spPr bwMode="auto">
          <a:xfrm>
            <a:off x="9428731"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0" name="TextBox 29"/>
          <p:cNvSpPr txBox="1"/>
          <p:nvPr/>
        </p:nvSpPr>
        <p:spPr>
          <a:xfrm>
            <a:off x="8515487" y="479853"/>
            <a:ext cx="868557" cy="261697"/>
          </a:xfrm>
          <a:prstGeom prst="rect">
            <a:avLst/>
          </a:prstGeom>
          <a:noFill/>
        </p:spPr>
        <p:txBody>
          <a:bodyPr wrap="square" lIns="45713" tIns="45713" rIns="45713" bIns="45713" rtlCol="0">
            <a:spAutoFit/>
          </a:bodyPr>
          <a:lstStyle/>
          <a:p>
            <a:pPr algn="ctr">
              <a:lnSpc>
                <a:spcPct val="90000"/>
              </a:lnSpc>
              <a:spcAft>
                <a:spcPts val="600"/>
              </a:spcAft>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Dev/test</a:t>
            </a:r>
          </a:p>
        </p:txBody>
      </p:sp>
      <p:sp>
        <p:nvSpPr>
          <p:cNvPr id="32" name="TextBox 31"/>
          <p:cNvSpPr txBox="1"/>
          <p:nvPr/>
        </p:nvSpPr>
        <p:spPr>
          <a:xfrm>
            <a:off x="9400478" y="479853"/>
            <a:ext cx="925065" cy="261697"/>
          </a:xfrm>
          <a:prstGeom prst="rect">
            <a:avLst/>
          </a:prstGeom>
          <a:noFill/>
        </p:spPr>
        <p:txBody>
          <a:bodyPr wrap="square" lIns="45713" tIns="45713" rIns="45713" bIns="45713" rtlCol="0">
            <a:spAutoFit/>
          </a:bodyPr>
          <a:lstStyle/>
          <a:p>
            <a:pPr algn="ctr">
              <a:lnSpc>
                <a:spcPct val="90000"/>
              </a:lnSpc>
              <a:spcAft>
                <a:spcPts val="600"/>
              </a:spcAft>
            </a:pPr>
            <a:r>
              <a:rPr lang="en-US" sz="1199" dirty="0">
                <a:latin typeface="Segoe UI Semibold" panose="020B0702040204020203" pitchFamily="34" charset="0"/>
                <a:cs typeface="Segoe UI Semibold" panose="020B0702040204020203" pitchFamily="34" charset="0"/>
              </a:rPr>
              <a:t>LOB apps</a:t>
            </a:r>
          </a:p>
        </p:txBody>
      </p:sp>
      <p:sp>
        <p:nvSpPr>
          <p:cNvPr id="33" name="TextBox 32"/>
          <p:cNvSpPr txBox="1"/>
          <p:nvPr/>
        </p:nvSpPr>
        <p:spPr>
          <a:xfrm>
            <a:off x="10341978" y="479853"/>
            <a:ext cx="1554243" cy="258390"/>
          </a:xfrm>
          <a:prstGeom prst="rect">
            <a:avLst/>
          </a:prstGeom>
          <a:noFill/>
        </p:spPr>
        <p:txBody>
          <a:bodyPr wrap="square" lIns="45713" tIns="45713" rIns="45713" bIns="45713" rtlCol="0">
            <a:spAutoFit/>
          </a:bodyPr>
          <a:lstStyle/>
          <a:p>
            <a:pPr algn="ctr">
              <a:lnSpc>
                <a:spcPct val="90000"/>
              </a:lnSpc>
              <a:spcAft>
                <a:spcPts val="600"/>
              </a:spcAft>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Backup+Archive+DR</a:t>
            </a:r>
          </a:p>
        </p:txBody>
      </p:sp>
      <p:sp>
        <p:nvSpPr>
          <p:cNvPr id="34" name="Freeform 5"/>
          <p:cNvSpPr>
            <a:spLocks noEditPoints="1"/>
          </p:cNvSpPr>
          <p:nvPr/>
        </p:nvSpPr>
        <p:spPr bwMode="auto">
          <a:xfrm>
            <a:off x="8737243" y="746517"/>
            <a:ext cx="422215" cy="404754"/>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endParaRPr lang="en-US"/>
          </a:p>
        </p:txBody>
      </p:sp>
      <p:sp>
        <p:nvSpPr>
          <p:cNvPr id="35" name="Freeform 9"/>
          <p:cNvSpPr>
            <a:spLocks noEditPoints="1"/>
          </p:cNvSpPr>
          <p:nvPr/>
        </p:nvSpPr>
        <p:spPr bwMode="auto">
          <a:xfrm>
            <a:off x="9760630" y="798896"/>
            <a:ext cx="204759" cy="299995"/>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51" name="Group 50"/>
          <p:cNvGrpSpPr/>
          <p:nvPr/>
        </p:nvGrpSpPr>
        <p:grpSpPr>
          <a:xfrm>
            <a:off x="10972392" y="807901"/>
            <a:ext cx="296829" cy="306147"/>
            <a:chOff x="4460842" y="5761713"/>
            <a:chExt cx="481327" cy="496437"/>
          </a:xfrm>
        </p:grpSpPr>
        <p:sp>
          <p:nvSpPr>
            <p:cNvPr id="52"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3" name="Line 23"/>
            <p:cNvSpPr>
              <a:spLocks noChangeShapeType="1"/>
            </p:cNvSpPr>
            <p:nvPr/>
          </p:nvSpPr>
          <p:spPr bwMode="auto">
            <a:xfrm>
              <a:off x="4532070" y="5832941"/>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4" name="Line 24"/>
            <p:cNvSpPr>
              <a:spLocks noChangeShapeType="1"/>
            </p:cNvSpPr>
            <p:nvPr/>
          </p:nvSpPr>
          <p:spPr bwMode="auto">
            <a:xfrm>
              <a:off x="4532070" y="5904169"/>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5" name="Line 25"/>
            <p:cNvSpPr>
              <a:spLocks noChangeShapeType="1"/>
            </p:cNvSpPr>
            <p:nvPr/>
          </p:nvSpPr>
          <p:spPr bwMode="auto">
            <a:xfrm>
              <a:off x="4532070" y="6186922"/>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6" name="Oval 26"/>
            <p:cNvSpPr>
              <a:spLocks noChangeArrowheads="1"/>
            </p:cNvSpPr>
            <p:nvPr/>
          </p:nvSpPr>
          <p:spPr bwMode="auto">
            <a:xfrm>
              <a:off x="4657258" y="5955971"/>
              <a:ext cx="284911" cy="71228"/>
            </a:xfrm>
            <a:prstGeom prst="ellips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7"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358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
        <p:nvSpPr>
          <p:cNvPr id="5" name="Text Box 3"/>
          <p:cNvSpPr txBox="1">
            <a:spLocks noChangeArrowheads="1"/>
          </p:cNvSpPr>
          <p:nvPr/>
        </p:nvSpPr>
        <p:spPr bwMode="blackWhite">
          <a:xfrm>
            <a:off x="273895" y="6078666"/>
            <a:ext cx="10972832"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latin typeface="Segoe UI"/>
                <a:cs typeface="Segoe UI" pitchFamily="34" charset="0"/>
              </a:rPr>
              <a:t>© 2014 Microsoft Corporation. All rights reserved. Microsoft, Windows,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latin typeface="Segoe UI"/>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66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481" y="295731"/>
            <a:ext cx="11556948" cy="917444"/>
          </a:xfrm>
        </p:spPr>
        <p:txBody>
          <a:bodyPr vert="horz" lIns="182854" tIns="146283" rIns="182854" bIns="146283" rtlCol="0" anchor="ctr">
            <a:noAutofit/>
          </a:bodyPr>
          <a:lstStyle/>
          <a:p>
            <a:r>
              <a:rPr lang="en-US" dirty="0"/>
              <a:t>Core services of Azure IaaS </a:t>
            </a:r>
            <a:endParaRPr lang="en-US" i="1" dirty="0"/>
          </a:p>
        </p:txBody>
      </p:sp>
      <p:grpSp>
        <p:nvGrpSpPr>
          <p:cNvPr id="3" name="Group 2"/>
          <p:cNvGrpSpPr/>
          <p:nvPr/>
        </p:nvGrpSpPr>
        <p:grpSpPr>
          <a:xfrm>
            <a:off x="282382" y="2156283"/>
            <a:ext cx="2634884" cy="3681181"/>
            <a:chOff x="281540" y="1796263"/>
            <a:chExt cx="2635258" cy="3681703"/>
          </a:xfrm>
        </p:grpSpPr>
        <p:grpSp>
          <p:nvGrpSpPr>
            <p:cNvPr id="77" name="Group 76"/>
            <p:cNvGrpSpPr/>
            <p:nvPr/>
          </p:nvGrpSpPr>
          <p:grpSpPr>
            <a:xfrm>
              <a:off x="456638" y="1796263"/>
              <a:ext cx="2460160" cy="1762890"/>
              <a:chOff x="339365" y="2658685"/>
              <a:chExt cx="2460509" cy="1762890"/>
            </a:xfrm>
          </p:grpSpPr>
          <p:sp>
            <p:nvSpPr>
              <p:cNvPr id="16" name="Rectangle 15"/>
              <p:cNvSpPr/>
              <p:nvPr/>
            </p:nvSpPr>
            <p:spPr bwMode="auto">
              <a:xfrm>
                <a:off x="339365" y="3904490"/>
                <a:ext cx="2286000" cy="517085"/>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Compute</a:t>
                </a:r>
              </a:p>
            </p:txBody>
          </p:sp>
          <p:pic>
            <p:nvPicPr>
              <p:cNvPr id="23" name="Picture 22"/>
              <p:cNvPicPr>
                <a:picLocks noChangeAspect="1"/>
              </p:cNvPicPr>
              <p:nvPr/>
            </p:nvPicPr>
            <p:blipFill>
              <a:blip r:embed="rId3"/>
              <a:stretch>
                <a:fillRect/>
              </a:stretch>
            </p:blipFill>
            <p:spPr>
              <a:xfrm>
                <a:off x="369094" y="2658685"/>
                <a:ext cx="1043201" cy="773996"/>
              </a:xfrm>
              <a:prstGeom prst="rect">
                <a:avLst/>
              </a:prstGeom>
            </p:spPr>
          </p:pic>
          <p:cxnSp>
            <p:nvCxnSpPr>
              <p:cNvPr id="31" name="Straight Connector 30"/>
              <p:cNvCxnSpPr/>
              <p:nvPr/>
            </p:nvCxnSpPr>
            <p:spPr>
              <a:xfrm>
                <a:off x="361474"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281540" y="3851403"/>
              <a:ext cx="1980919" cy="1626563"/>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Virtual machines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Availability sets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VM Scale Sets</a:t>
              </a:r>
            </a:p>
          </p:txBody>
        </p:sp>
      </p:grpSp>
      <p:grpSp>
        <p:nvGrpSpPr>
          <p:cNvPr id="4" name="Group 3"/>
          <p:cNvGrpSpPr/>
          <p:nvPr/>
        </p:nvGrpSpPr>
        <p:grpSpPr>
          <a:xfrm>
            <a:off x="5518001" y="2156283"/>
            <a:ext cx="2708408" cy="3844197"/>
            <a:chOff x="2916798" y="1790199"/>
            <a:chExt cx="2708792" cy="3844742"/>
          </a:xfrm>
        </p:grpSpPr>
        <p:grpSp>
          <p:nvGrpSpPr>
            <p:cNvPr id="78" name="Group 77"/>
            <p:cNvGrpSpPr/>
            <p:nvPr/>
          </p:nvGrpSpPr>
          <p:grpSpPr>
            <a:xfrm>
              <a:off x="3083938" y="1790199"/>
              <a:ext cx="2447994" cy="1794005"/>
              <a:chOff x="2967037" y="2652997"/>
              <a:chExt cx="2448340" cy="1794259"/>
            </a:xfrm>
          </p:grpSpPr>
          <p:sp>
            <p:nvSpPr>
              <p:cNvPr id="32" name="Rectangle 31"/>
              <p:cNvSpPr/>
              <p:nvPr/>
            </p:nvSpPr>
            <p:spPr bwMode="auto">
              <a:xfrm>
                <a:off x="2967037" y="3930098"/>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Networking</a:t>
                </a:r>
              </a:p>
            </p:txBody>
          </p:sp>
          <p:cxnSp>
            <p:nvCxnSpPr>
              <p:cNvPr id="35" name="Straight Connector 34"/>
              <p:cNvCxnSpPr/>
              <p:nvPr/>
            </p:nvCxnSpPr>
            <p:spPr>
              <a:xfrm>
                <a:off x="2976977"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3001318" y="2652997"/>
                <a:ext cx="723157" cy="711092"/>
              </a:xfrm>
              <a:prstGeom prst="rect">
                <a:avLst/>
              </a:prstGeom>
            </p:spPr>
          </p:pic>
        </p:grpSp>
        <p:sp>
          <p:nvSpPr>
            <p:cNvPr id="109" name="TextBox 108"/>
            <p:cNvSpPr txBox="1"/>
            <p:nvPr/>
          </p:nvSpPr>
          <p:spPr>
            <a:xfrm>
              <a:off x="2916798" y="3851405"/>
              <a:ext cx="2708792" cy="1783536"/>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Virtual networks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VPN, ExpressRoute</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Load Balancer </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DNS, Traffic Manager</a:t>
              </a:r>
            </a:p>
          </p:txBody>
        </p:sp>
      </p:grpSp>
      <p:grpSp>
        <p:nvGrpSpPr>
          <p:cNvPr id="5" name="Group 4"/>
          <p:cNvGrpSpPr/>
          <p:nvPr/>
        </p:nvGrpSpPr>
        <p:grpSpPr>
          <a:xfrm>
            <a:off x="2903644" y="2231325"/>
            <a:ext cx="2618923" cy="3854508"/>
            <a:chOff x="5527766" y="1867789"/>
            <a:chExt cx="2619295" cy="3855055"/>
          </a:xfrm>
        </p:grpSpPr>
        <p:grpSp>
          <p:nvGrpSpPr>
            <p:cNvPr id="79" name="Group 78"/>
            <p:cNvGrpSpPr/>
            <p:nvPr/>
          </p:nvGrpSpPr>
          <p:grpSpPr>
            <a:xfrm>
              <a:off x="5699069" y="1867789"/>
              <a:ext cx="2447992" cy="1691364"/>
              <a:chOff x="5582540" y="2730598"/>
              <a:chExt cx="2448340" cy="1691604"/>
            </a:xfrm>
          </p:grpSpPr>
          <p:sp>
            <p:nvSpPr>
              <p:cNvPr id="36" name="Rectangle 35"/>
              <p:cNvSpPr/>
              <p:nvPr/>
            </p:nvSpPr>
            <p:spPr bwMode="auto">
              <a:xfrm>
                <a:off x="5582540" y="3905044"/>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Storage</a:t>
                </a:r>
              </a:p>
            </p:txBody>
          </p:sp>
          <p:cxnSp>
            <p:nvCxnSpPr>
              <p:cNvPr id="39" name="Straight Connector 3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5"/>
              <a:stretch>
                <a:fillRect/>
              </a:stretch>
            </p:blipFill>
            <p:spPr>
              <a:xfrm>
                <a:off x="5631555" y="2730598"/>
                <a:ext cx="800717" cy="555889"/>
              </a:xfrm>
              <a:prstGeom prst="rect">
                <a:avLst/>
              </a:prstGeom>
            </p:spPr>
          </p:pic>
        </p:grpSp>
        <p:sp>
          <p:nvSpPr>
            <p:cNvPr id="110" name="TextBox 109"/>
            <p:cNvSpPr txBox="1"/>
            <p:nvPr/>
          </p:nvSpPr>
          <p:spPr>
            <a:xfrm>
              <a:off x="5527766" y="3841983"/>
              <a:ext cx="2539218" cy="1880861"/>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Disks </a:t>
              </a:r>
              <a:b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(Standard, premium)</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Blob storage </a:t>
              </a:r>
              <a:b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(Hot, cool)</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Files</a:t>
              </a:r>
            </a:p>
          </p:txBody>
        </p:sp>
      </p:grpSp>
      <p:grpSp>
        <p:nvGrpSpPr>
          <p:cNvPr id="6" name="Group 5"/>
          <p:cNvGrpSpPr/>
          <p:nvPr/>
        </p:nvGrpSpPr>
        <p:grpSpPr>
          <a:xfrm>
            <a:off x="8417123" y="2196224"/>
            <a:ext cx="2621042" cy="4030447"/>
            <a:chOff x="8113813" y="1824211"/>
            <a:chExt cx="2621413" cy="4031019"/>
          </a:xfrm>
        </p:grpSpPr>
        <p:grpSp>
          <p:nvGrpSpPr>
            <p:cNvPr id="67" name="Group 66"/>
            <p:cNvGrpSpPr/>
            <p:nvPr/>
          </p:nvGrpSpPr>
          <p:grpSpPr>
            <a:xfrm>
              <a:off x="8275800" y="2903994"/>
              <a:ext cx="2459426" cy="655163"/>
              <a:chOff x="5571105" y="3766946"/>
              <a:chExt cx="2459775" cy="655256"/>
            </a:xfrm>
          </p:grpSpPr>
          <p:sp>
            <p:nvSpPr>
              <p:cNvPr id="68" name="Rectangle 67"/>
              <p:cNvSpPr/>
              <p:nvPr/>
            </p:nvSpPr>
            <p:spPr bwMode="auto">
              <a:xfrm>
                <a:off x="5571105" y="3905044"/>
                <a:ext cx="2459775"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Management</a:t>
                </a:r>
              </a:p>
            </p:txBody>
          </p:sp>
          <p:cxnSp>
            <p:nvCxnSpPr>
              <p:cNvPr id="69" name="Straight Connector 68"/>
              <p:cNvCxnSpPr/>
              <p:nvPr/>
            </p:nvCxnSpPr>
            <p:spPr>
              <a:xfrm>
                <a:off x="5571105" y="3766946"/>
                <a:ext cx="245977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301456" y="1824211"/>
              <a:ext cx="1123834" cy="625557"/>
              <a:chOff x="10448926" y="183228"/>
              <a:chExt cx="642936" cy="357875"/>
            </a:xfrm>
            <a:solidFill>
              <a:schemeClr val="tx1"/>
            </a:solidFill>
          </p:grpSpPr>
          <p:sp>
            <p:nvSpPr>
              <p:cNvPr id="95" name="Freeform 11"/>
              <p:cNvSpPr>
                <a:spLocks noEditPoints="1"/>
              </p:cNvSpPr>
              <p:nvPr/>
            </p:nvSpPr>
            <p:spPr bwMode="auto">
              <a:xfrm>
                <a:off x="10448926" y="18322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6" name="Freeform 12"/>
              <p:cNvSpPr>
                <a:spLocks noEditPoints="1"/>
              </p:cNvSpPr>
              <p:nvPr/>
            </p:nvSpPr>
            <p:spPr bwMode="auto">
              <a:xfrm>
                <a:off x="10956925" y="22132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dirty="0">
                  <a:solidFill>
                    <a:sysClr val="windowText" lastClr="000000"/>
                  </a:solidFill>
                  <a:latin typeface="Segoe UI Light"/>
                </a:endParaRPr>
              </a:p>
            </p:txBody>
          </p:sp>
          <p:sp>
            <p:nvSpPr>
              <p:cNvPr id="97" name="Rectangle 13"/>
              <p:cNvSpPr>
                <a:spLocks noChangeArrowheads="1"/>
              </p:cNvSpPr>
              <p:nvPr/>
            </p:nvSpPr>
            <p:spPr bwMode="auto">
              <a:xfrm>
                <a:off x="11001375" y="265778"/>
                <a:ext cx="476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8" name="Freeform 14"/>
              <p:cNvSpPr>
                <a:spLocks noEditPoints="1"/>
              </p:cNvSpPr>
              <p:nvPr/>
            </p:nvSpPr>
            <p:spPr bwMode="auto">
              <a:xfrm>
                <a:off x="10490200" y="24831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9" name="Freeform 15"/>
              <p:cNvSpPr>
                <a:spLocks noEditPoints="1"/>
              </p:cNvSpPr>
              <p:nvPr/>
            </p:nvSpPr>
            <p:spPr bwMode="auto">
              <a:xfrm>
                <a:off x="10490200" y="32134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0" name="Freeform 16"/>
              <p:cNvSpPr>
                <a:spLocks noEditPoints="1"/>
              </p:cNvSpPr>
              <p:nvPr/>
            </p:nvSpPr>
            <p:spPr bwMode="auto">
              <a:xfrm>
                <a:off x="10669588" y="24831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1" name="Freeform 17"/>
              <p:cNvSpPr>
                <a:spLocks noEditPoints="1"/>
              </p:cNvSpPr>
              <p:nvPr/>
            </p:nvSpPr>
            <p:spPr bwMode="auto">
              <a:xfrm>
                <a:off x="10669588" y="32134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2" name="Freeform 18"/>
              <p:cNvSpPr>
                <a:spLocks noEditPoints="1"/>
              </p:cNvSpPr>
              <p:nvPr/>
            </p:nvSpPr>
            <p:spPr bwMode="auto">
              <a:xfrm>
                <a:off x="10779125" y="24831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3" name="Freeform 19"/>
              <p:cNvSpPr>
                <a:spLocks noEditPoints="1"/>
              </p:cNvSpPr>
              <p:nvPr/>
            </p:nvSpPr>
            <p:spPr bwMode="auto">
              <a:xfrm>
                <a:off x="10779125" y="321340"/>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4" name="Rectangle 20"/>
              <p:cNvSpPr>
                <a:spLocks noChangeArrowheads="1"/>
              </p:cNvSpPr>
              <p:nvPr/>
            </p:nvSpPr>
            <p:spPr bwMode="auto">
              <a:xfrm>
                <a:off x="10644188" y="488713"/>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5" name="Rectangle 21"/>
              <p:cNvSpPr>
                <a:spLocks noChangeArrowheads="1"/>
              </p:cNvSpPr>
              <p:nvPr/>
            </p:nvSpPr>
            <p:spPr bwMode="auto">
              <a:xfrm>
                <a:off x="10715625" y="488713"/>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6" name="Rectangle 22"/>
              <p:cNvSpPr>
                <a:spLocks noChangeArrowheads="1"/>
              </p:cNvSpPr>
              <p:nvPr/>
            </p:nvSpPr>
            <p:spPr bwMode="auto">
              <a:xfrm>
                <a:off x="10580688" y="522053"/>
                <a:ext cx="214312"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grpSp>
        <p:sp>
          <p:nvSpPr>
            <p:cNvPr id="111" name="TextBox 110"/>
            <p:cNvSpPr txBox="1"/>
            <p:nvPr/>
          </p:nvSpPr>
          <p:spPr>
            <a:xfrm>
              <a:off x="8113813" y="3851405"/>
              <a:ext cx="2621413" cy="2003825"/>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Azure Resource Manager (ARM)</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Azure Active Directory</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Portal</a:t>
              </a:r>
            </a:p>
            <a:p>
              <a:pPr defTabSz="914049">
                <a:lnSpc>
                  <a:spcPct val="90000"/>
                </a:lnSpc>
                <a:spcAft>
                  <a:spcPts val="1198"/>
                </a:spcAft>
              </a:pPr>
              <a:r>
                <a:rPr lang="en-US" kern="0" dirty="0" err="1">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KeyVault</a:t>
              </a:r>
              <a:endPar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grpSp>
      <p:sp>
        <p:nvSpPr>
          <p:cNvPr id="7" name="Rectangle 6"/>
          <p:cNvSpPr/>
          <p:nvPr/>
        </p:nvSpPr>
        <p:spPr bwMode="auto">
          <a:xfrm>
            <a:off x="282382" y="1760168"/>
            <a:ext cx="8004752" cy="4703527"/>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spTree>
    <p:extLst>
      <p:ext uri="{BB962C8B-B14F-4D97-AF65-F5344CB8AC3E}">
        <p14:creationId xmlns:p14="http://schemas.microsoft.com/office/powerpoint/2010/main" val="133575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
                                        </p:tgtEl>
                                        <p:attrNameLst>
                                          <p:attrName>ppt_x</p:attrName>
                                          <p:attrName>ppt_y</p:attrName>
                                        </p:attrNameLst>
                                      </p:cBhvr>
                                      <p:rCtr x="1225" y="0"/>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500"/>
                                  </p:stCondLst>
                                  <p:childTnLst>
                                    <p:animMotion origin="layout" path="M -0.02451 2.52383E-6 L 2.64488E-6 2.52383E-6 " pathEditMode="relative" rAng="0" ptsTypes="AA">
                                      <p:cBhvr>
                                        <p:cTn id="14" dur="1000" fill="hold"/>
                                        <p:tgtEl>
                                          <p:spTgt spid="5"/>
                                        </p:tgtEl>
                                        <p:attrNameLst>
                                          <p:attrName>ppt_x</p:attrName>
                                          <p:attrName>ppt_y</p:attrName>
                                        </p:attrNameLst>
                                      </p:cBhvr>
                                      <p:rCtr x="1225" y="0"/>
                                    </p:animMotion>
                                  </p:childTnLst>
                                </p:cTn>
                              </p:par>
                              <p:par>
                                <p:cTn id="15" presetID="10"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0"/>
                                  </p:stCondLst>
                                  <p:childTnLst>
                                    <p:animMotion origin="layout" path="M -0.02451 -2.04267E-7 L -1.26883E-6 -2.04267E-7 " pathEditMode="relative" rAng="0" ptsTypes="AA">
                                      <p:cBhvr>
                                        <p:cTn id="19" dur="1000" fill="hold"/>
                                        <p:tgtEl>
                                          <p:spTgt spid="4"/>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0"/>
                                  </p:stCondLst>
                                  <p:childTnLst>
                                    <p:animMotion origin="layout" path="M -0.02451 -3.58602E-7 L -3.28057E-6 -3.58602E-7 " pathEditMode="relative" rAng="0" ptsTypes="AA">
                                      <p:cBhvr>
                                        <p:cTn id="29" dur="10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8493" y="295731"/>
            <a:ext cx="11887100" cy="917444"/>
          </a:xfrm>
        </p:spPr>
        <p:txBody>
          <a:bodyPr vert="horz" lIns="182854" tIns="146283" rIns="182854" bIns="146283" rtlCol="0" anchor="ctr">
            <a:normAutofit/>
          </a:bodyPr>
          <a:lstStyle/>
          <a:p>
            <a:r>
              <a:rPr lang="en-US" dirty="0">
                <a:cs typeface="Segoe UI Semibold" panose="020B0702040204020203" pitchFamily="34" charset="0"/>
              </a:rPr>
              <a:t>Compute families</a:t>
            </a:r>
          </a:p>
        </p:txBody>
      </p:sp>
      <p:grpSp>
        <p:nvGrpSpPr>
          <p:cNvPr id="1005" name="Group 1004" hidden="1"/>
          <p:cNvGrpSpPr/>
          <p:nvPr/>
        </p:nvGrpSpPr>
        <p:grpSpPr>
          <a:xfrm>
            <a:off x="731421" y="1206716"/>
            <a:ext cx="11335925" cy="1704124"/>
            <a:chOff x="730642" y="1206391"/>
            <a:chExt cx="11337533" cy="1704365"/>
          </a:xfrm>
        </p:grpSpPr>
        <p:grpSp>
          <p:nvGrpSpPr>
            <p:cNvPr id="790" name="Group 789"/>
            <p:cNvGrpSpPr/>
            <p:nvPr/>
          </p:nvGrpSpPr>
          <p:grpSpPr>
            <a:xfrm>
              <a:off x="10610797" y="1206391"/>
              <a:ext cx="1457378" cy="1704365"/>
              <a:chOff x="10610797" y="1206391"/>
              <a:chExt cx="1457378" cy="1704365"/>
            </a:xfrm>
          </p:grpSpPr>
          <p:sp>
            <p:nvSpPr>
              <p:cNvPr id="141" name="Rectangle 140"/>
              <p:cNvSpPr/>
              <p:nvPr/>
            </p:nvSpPr>
            <p:spPr bwMode="auto">
              <a:xfrm>
                <a:off x="10610797" y="2414515"/>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&gt;80,000 IOPs</a:t>
                </a:r>
              </a:p>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782" name="Group 781"/>
              <p:cNvGrpSpPr/>
              <p:nvPr/>
            </p:nvGrpSpPr>
            <p:grpSpPr>
              <a:xfrm>
                <a:off x="10632593" y="1206391"/>
                <a:ext cx="1110459" cy="1069741"/>
                <a:chOff x="10632593" y="1209273"/>
                <a:chExt cx="1110459" cy="1069741"/>
              </a:xfrm>
            </p:grpSpPr>
            <p:grpSp>
              <p:nvGrpSpPr>
                <p:cNvPr id="774" name="Group 773"/>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776" name="Flowchart: Magnetic Disk 775"/>
                  <p:cNvSpPr/>
                  <p:nvPr/>
                </p:nvSpPr>
                <p:spPr bwMode="auto">
                  <a:xfrm>
                    <a:off x="6206486" y="3927534"/>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7" name="Flowchart: Magnetic Disk 776"/>
                  <p:cNvSpPr/>
                  <p:nvPr/>
                </p:nvSpPr>
                <p:spPr bwMode="auto">
                  <a:xfrm>
                    <a:off x="6206486" y="3683447"/>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8" name="Flowchart: Magnetic Disk 777"/>
                  <p:cNvSpPr/>
                  <p:nvPr/>
                </p:nvSpPr>
                <p:spPr bwMode="auto">
                  <a:xfrm>
                    <a:off x="6206486" y="3439360"/>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9" name="Flowchart: Magnetic Disk 778"/>
                  <p:cNvSpPr/>
                  <p:nvPr/>
                </p:nvSpPr>
                <p:spPr bwMode="auto">
                  <a:xfrm>
                    <a:off x="6206486" y="3195273"/>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80" name="Flowchart: Magnetic Disk 779"/>
                  <p:cNvSpPr/>
                  <p:nvPr/>
                </p:nvSpPr>
                <p:spPr bwMode="auto">
                  <a:xfrm>
                    <a:off x="6206486" y="2957003"/>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grpSp>
            <p:grpSp>
              <p:nvGrpSpPr>
                <p:cNvPr id="142" name="Group 141"/>
                <p:cNvGrpSpPr/>
                <p:nvPr/>
              </p:nvGrpSpPr>
              <p:grpSpPr>
                <a:xfrm>
                  <a:off x="10632593" y="1483519"/>
                  <a:ext cx="767612" cy="795495"/>
                  <a:chOff x="-477782" y="450675"/>
                  <a:chExt cx="5901463" cy="6115812"/>
                </a:xfrm>
              </p:grpSpPr>
              <p:sp>
                <p:nvSpPr>
                  <p:cNvPr id="143" name="16-Point Star 90"/>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a:lnSpc>
                        <a:spcPct val="90000"/>
                      </a:lnSpc>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44" name="Picture 143"/>
                  <p:cNvPicPr>
                    <a:picLocks noChangeAspect="1"/>
                  </p:cNvPicPr>
                  <p:nvPr/>
                </p:nvPicPr>
                <p:blipFill>
                  <a:blip r:embed="rId3"/>
                  <a:stretch>
                    <a:fillRect/>
                  </a:stretch>
                </p:blipFill>
                <p:spPr>
                  <a:xfrm>
                    <a:off x="2990885" y="4844838"/>
                    <a:ext cx="1486280" cy="1490576"/>
                  </a:xfrm>
                  <a:prstGeom prst="rect">
                    <a:avLst/>
                  </a:prstGeom>
                </p:spPr>
              </p:pic>
              <p:pic>
                <p:nvPicPr>
                  <p:cNvPr id="145" name="Picture 144"/>
                  <p:cNvPicPr>
                    <a:picLocks noChangeAspect="1"/>
                  </p:cNvPicPr>
                  <p:nvPr/>
                </p:nvPicPr>
                <p:blipFill>
                  <a:blip r:embed="rId3"/>
                  <a:stretch>
                    <a:fillRect/>
                  </a:stretch>
                </p:blipFill>
                <p:spPr>
                  <a:xfrm>
                    <a:off x="624820" y="1700441"/>
                    <a:ext cx="3815982" cy="3827010"/>
                  </a:xfrm>
                  <a:prstGeom prst="rect">
                    <a:avLst/>
                  </a:prstGeom>
                </p:spPr>
              </p:pic>
              <p:pic>
                <p:nvPicPr>
                  <p:cNvPr id="146" name="Picture 145"/>
                  <p:cNvPicPr>
                    <a:picLocks noChangeAspect="1"/>
                  </p:cNvPicPr>
                  <p:nvPr/>
                </p:nvPicPr>
                <p:blipFill>
                  <a:blip r:embed="rId3"/>
                  <a:stretch>
                    <a:fillRect/>
                  </a:stretch>
                </p:blipFill>
                <p:spPr>
                  <a:xfrm>
                    <a:off x="2211493" y="450675"/>
                    <a:ext cx="1974734" cy="1980442"/>
                  </a:xfrm>
                  <a:prstGeom prst="rect">
                    <a:avLst/>
                  </a:prstGeom>
                </p:spPr>
              </p:pic>
            </p:grpSp>
          </p:grpSp>
        </p:grpSp>
        <p:grpSp>
          <p:nvGrpSpPr>
            <p:cNvPr id="796" name="Group 795"/>
            <p:cNvGrpSpPr/>
            <p:nvPr/>
          </p:nvGrpSpPr>
          <p:grpSpPr>
            <a:xfrm>
              <a:off x="730642" y="1206391"/>
              <a:ext cx="1227629" cy="1704365"/>
              <a:chOff x="730642" y="1206391"/>
              <a:chExt cx="1227629" cy="1704365"/>
            </a:xfrm>
          </p:grpSpPr>
          <p:sp>
            <p:nvSpPr>
              <p:cNvPr id="161" name="Rectangle 160"/>
              <p:cNvSpPr/>
              <p:nvPr/>
            </p:nvSpPr>
            <p:spPr bwMode="auto">
              <a:xfrm>
                <a:off x="852908" y="2414515"/>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99" name="Group 498"/>
              <p:cNvGrpSpPr/>
              <p:nvPr/>
            </p:nvGrpSpPr>
            <p:grpSpPr>
              <a:xfrm>
                <a:off x="730642" y="1206391"/>
                <a:ext cx="1227629" cy="1015299"/>
                <a:chOff x="421481" y="1355947"/>
                <a:chExt cx="1424931" cy="1178476"/>
              </a:xfrm>
            </p:grpSpPr>
            <p:grpSp>
              <p:nvGrpSpPr>
                <p:cNvPr id="495" name="Group 494"/>
                <p:cNvGrpSpPr/>
                <p:nvPr/>
              </p:nvGrpSpPr>
              <p:grpSpPr>
                <a:xfrm>
                  <a:off x="1086419" y="1355947"/>
                  <a:ext cx="759993" cy="1176095"/>
                  <a:chOff x="-853942" y="-1389063"/>
                  <a:chExt cx="350838" cy="542925"/>
                </a:xfrm>
              </p:grpSpPr>
              <p:sp>
                <p:nvSpPr>
                  <p:cNvPr id="413"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4"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5"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6"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7"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8"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9"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0"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1"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2"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3"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4"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5"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6"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7"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8"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9"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0"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1"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2"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3"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4"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5"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6"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7"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8"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9"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0"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1"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2"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3"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4"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5"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498" name="Group 497"/>
                <p:cNvGrpSpPr/>
                <p:nvPr/>
              </p:nvGrpSpPr>
              <p:grpSpPr>
                <a:xfrm>
                  <a:off x="646477" y="1714313"/>
                  <a:ext cx="987059" cy="820110"/>
                  <a:chOff x="679816" y="1819155"/>
                  <a:chExt cx="852276" cy="708124"/>
                </a:xfrm>
              </p:grpSpPr>
              <p:sp>
                <p:nvSpPr>
                  <p:cNvPr id="320"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1"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A</a:t>
                    </a:r>
                  </a:p>
                </p:txBody>
              </p:sp>
              <p:sp>
                <p:nvSpPr>
                  <p:cNvPr id="322"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3"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4"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7"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8"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9"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497"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5" name="Group 794"/>
            <p:cNvGrpSpPr/>
            <p:nvPr/>
          </p:nvGrpSpPr>
          <p:grpSpPr>
            <a:xfrm>
              <a:off x="3321812" y="1206391"/>
              <a:ext cx="1227629" cy="1704365"/>
              <a:chOff x="3321812" y="1206391"/>
              <a:chExt cx="1227629" cy="1704365"/>
            </a:xfrm>
          </p:grpSpPr>
          <p:sp>
            <p:nvSpPr>
              <p:cNvPr id="168" name="Rectangle 167"/>
              <p:cNvSpPr/>
              <p:nvPr/>
            </p:nvSpPr>
            <p:spPr bwMode="auto">
              <a:xfrm>
                <a:off x="3482443" y="2414515"/>
                <a:ext cx="906366"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SSD Storage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Fast CPUs</a:t>
                </a:r>
              </a:p>
            </p:txBody>
          </p:sp>
          <p:grpSp>
            <p:nvGrpSpPr>
              <p:cNvPr id="500" name="Group 499"/>
              <p:cNvGrpSpPr/>
              <p:nvPr/>
            </p:nvGrpSpPr>
            <p:grpSpPr>
              <a:xfrm>
                <a:off x="3321812" y="1206391"/>
                <a:ext cx="1227629" cy="1015299"/>
                <a:chOff x="421481" y="1355947"/>
                <a:chExt cx="1424931" cy="1178476"/>
              </a:xfrm>
            </p:grpSpPr>
            <p:grpSp>
              <p:nvGrpSpPr>
                <p:cNvPr id="501" name="Group 500"/>
                <p:cNvGrpSpPr/>
                <p:nvPr/>
              </p:nvGrpSpPr>
              <p:grpSpPr>
                <a:xfrm>
                  <a:off x="1086419" y="1355947"/>
                  <a:ext cx="759993" cy="1176095"/>
                  <a:chOff x="-853942" y="-1389063"/>
                  <a:chExt cx="350838" cy="542925"/>
                </a:xfrm>
              </p:grpSpPr>
              <p:sp>
                <p:nvSpPr>
                  <p:cNvPr id="51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02" name="Group 501"/>
                <p:cNvGrpSpPr/>
                <p:nvPr/>
              </p:nvGrpSpPr>
              <p:grpSpPr>
                <a:xfrm>
                  <a:off x="646477" y="1714313"/>
                  <a:ext cx="987059" cy="820110"/>
                  <a:chOff x="679816" y="1819155"/>
                  <a:chExt cx="852276" cy="708124"/>
                </a:xfrm>
              </p:grpSpPr>
              <p:sp>
                <p:nvSpPr>
                  <p:cNvPr id="50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5"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D</a:t>
                    </a:r>
                  </a:p>
                </p:txBody>
              </p:sp>
              <p:sp>
                <p:nvSpPr>
                  <p:cNvPr id="50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0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4" name="Group 793"/>
            <p:cNvGrpSpPr/>
            <p:nvPr/>
          </p:nvGrpSpPr>
          <p:grpSpPr>
            <a:xfrm>
              <a:off x="5912982" y="1206391"/>
              <a:ext cx="1227629" cy="1704365"/>
              <a:chOff x="5912982" y="1206391"/>
              <a:chExt cx="1227629" cy="1704365"/>
            </a:xfrm>
          </p:grpSpPr>
          <p:sp>
            <p:nvSpPr>
              <p:cNvPr id="154" name="Rectangle 153"/>
              <p:cNvSpPr/>
              <p:nvPr/>
            </p:nvSpPr>
            <p:spPr bwMode="auto">
              <a:xfrm>
                <a:off x="5985014" y="2414515"/>
                <a:ext cx="1083565"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grpSp>
            <p:nvGrpSpPr>
              <p:cNvPr id="545" name="Group 544"/>
              <p:cNvGrpSpPr/>
              <p:nvPr/>
            </p:nvGrpSpPr>
            <p:grpSpPr>
              <a:xfrm>
                <a:off x="5912982" y="1206391"/>
                <a:ext cx="1227629" cy="1015299"/>
                <a:chOff x="421481" y="1355947"/>
                <a:chExt cx="1424931" cy="1178476"/>
              </a:xfrm>
            </p:grpSpPr>
            <p:grpSp>
              <p:nvGrpSpPr>
                <p:cNvPr id="546" name="Group 545"/>
                <p:cNvGrpSpPr/>
                <p:nvPr/>
              </p:nvGrpSpPr>
              <p:grpSpPr>
                <a:xfrm>
                  <a:off x="1086419" y="1355947"/>
                  <a:ext cx="759993" cy="1176095"/>
                  <a:chOff x="-853942" y="-1389063"/>
                  <a:chExt cx="350838" cy="542925"/>
                </a:xfrm>
              </p:grpSpPr>
              <p:sp>
                <p:nvSpPr>
                  <p:cNvPr id="55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47" name="Group 546"/>
                <p:cNvGrpSpPr/>
                <p:nvPr/>
              </p:nvGrpSpPr>
              <p:grpSpPr>
                <a:xfrm>
                  <a:off x="646477" y="1714313"/>
                  <a:ext cx="987059" cy="820110"/>
                  <a:chOff x="679816" y="1819155"/>
                  <a:chExt cx="852276" cy="708124"/>
                </a:xfrm>
              </p:grpSpPr>
              <p:sp>
                <p:nvSpPr>
                  <p:cNvPr id="54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0"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F</a:t>
                    </a:r>
                  </a:p>
                </p:txBody>
              </p:sp>
              <p:sp>
                <p:nvSpPr>
                  <p:cNvPr id="55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4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3" name="Group 792"/>
            <p:cNvGrpSpPr/>
            <p:nvPr/>
          </p:nvGrpSpPr>
          <p:grpSpPr>
            <a:xfrm>
              <a:off x="8504152" y="1206391"/>
              <a:ext cx="1227629" cy="1704365"/>
              <a:chOff x="8504152" y="1206391"/>
              <a:chExt cx="1227629" cy="1704365"/>
            </a:xfrm>
          </p:grpSpPr>
          <p:sp>
            <p:nvSpPr>
              <p:cNvPr id="147" name="Rectangle 146"/>
              <p:cNvSpPr/>
              <p:nvPr/>
            </p:nvSpPr>
            <p:spPr bwMode="auto">
              <a:xfrm>
                <a:off x="8563214" y="2414515"/>
                <a:ext cx="1109505"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Most memory </a:t>
                </a:r>
                <a:b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fastest CPUs</a:t>
                </a:r>
              </a:p>
            </p:txBody>
          </p:sp>
          <p:grpSp>
            <p:nvGrpSpPr>
              <p:cNvPr id="590" name="Group 589"/>
              <p:cNvGrpSpPr/>
              <p:nvPr/>
            </p:nvGrpSpPr>
            <p:grpSpPr>
              <a:xfrm>
                <a:off x="8504152" y="1206391"/>
                <a:ext cx="1227629" cy="1015299"/>
                <a:chOff x="421481" y="1355947"/>
                <a:chExt cx="1424931" cy="1178476"/>
              </a:xfrm>
            </p:grpSpPr>
            <p:grpSp>
              <p:nvGrpSpPr>
                <p:cNvPr id="591" name="Group 590"/>
                <p:cNvGrpSpPr/>
                <p:nvPr/>
              </p:nvGrpSpPr>
              <p:grpSpPr>
                <a:xfrm>
                  <a:off x="1086419" y="1355947"/>
                  <a:ext cx="759993" cy="1176095"/>
                  <a:chOff x="-853942" y="-1389063"/>
                  <a:chExt cx="350838" cy="542925"/>
                </a:xfrm>
              </p:grpSpPr>
              <p:sp>
                <p:nvSpPr>
                  <p:cNvPr id="60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92" name="Group 591"/>
                <p:cNvGrpSpPr/>
                <p:nvPr/>
              </p:nvGrpSpPr>
              <p:grpSpPr>
                <a:xfrm>
                  <a:off x="646477" y="1714313"/>
                  <a:ext cx="987059" cy="820110"/>
                  <a:chOff x="679816" y="1819155"/>
                  <a:chExt cx="852276" cy="708124"/>
                </a:xfrm>
              </p:grpSpPr>
              <p:sp>
                <p:nvSpPr>
                  <p:cNvPr id="59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5"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lin ang="5400000" scaled="0"/>
                        </a:gradFill>
                        <a:latin typeface="Segoe UI Light"/>
                      </a:rPr>
                      <a:t>G</a:t>
                    </a:r>
                  </a:p>
                </p:txBody>
              </p:sp>
              <p:sp>
                <p:nvSpPr>
                  <p:cNvPr id="59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9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grpSp>
        <p:nvGrpSpPr>
          <p:cNvPr id="2" name="Group 1" hidden="1"/>
          <p:cNvGrpSpPr/>
          <p:nvPr/>
        </p:nvGrpSpPr>
        <p:grpSpPr>
          <a:xfrm>
            <a:off x="1494364" y="2954235"/>
            <a:ext cx="9827862" cy="2812236"/>
            <a:chOff x="1493693" y="2954157"/>
            <a:chExt cx="9829257" cy="2812635"/>
          </a:xfrm>
        </p:grpSpPr>
        <p:sp>
          <p:nvSpPr>
            <p:cNvPr id="183" name="Rectangle 182"/>
            <p:cNvSpPr/>
            <p:nvPr/>
          </p:nvSpPr>
          <p:spPr bwMode="auto">
            <a:xfrm>
              <a:off x="6488730" y="4517263"/>
              <a:ext cx="2667302" cy="12495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NVIDIA Tesla accelerated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platform and GRID 2.0</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RDMA</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Compute and Graphics intensive workloads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p:txBody>
        </p:sp>
        <p:sp>
          <p:nvSpPr>
            <p:cNvPr id="184" name="Rectangle 183"/>
            <p:cNvSpPr/>
            <p:nvPr/>
          </p:nvSpPr>
          <p:spPr bwMode="auto">
            <a:xfrm>
              <a:off x="9128390" y="4517263"/>
              <a:ext cx="2194560" cy="948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Available with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G and D series</a:t>
              </a:r>
            </a:p>
          </p:txBody>
        </p:sp>
        <p:sp>
          <p:nvSpPr>
            <p:cNvPr id="185" name="Rectangle 184"/>
            <p:cNvSpPr/>
            <p:nvPr/>
          </p:nvSpPr>
          <p:spPr bwMode="auto">
            <a:xfrm>
              <a:off x="4099722" y="4517263"/>
              <a:ext cx="2262978" cy="12495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Based on Intel Xeon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E5 processor</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8GB RAM and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768 GB to 6TB SSD</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Low latency, Storage Optimized workloads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a:p>
              <a:pPr algn="ctr" defTabSz="932114">
                <a:lnSpc>
                  <a:spcPct val="90000"/>
                </a:lnSpc>
                <a:spcAft>
                  <a:spcPts val="400"/>
                </a:spcAft>
                <a:defRPr/>
              </a:pPr>
              <a:endParaRPr lang="en-US" kern="0" dirty="0">
                <a:solidFill>
                  <a:sysClr val="windowText" lastClr="000000"/>
                </a:solidFill>
                <a:latin typeface="Segoe UI Light"/>
              </a:endParaRPr>
            </a:p>
          </p:txBody>
        </p:sp>
        <p:sp>
          <p:nvSpPr>
            <p:cNvPr id="186" name="Rectangle 185"/>
            <p:cNvSpPr/>
            <p:nvPr/>
          </p:nvSpPr>
          <p:spPr bwMode="auto">
            <a:xfrm>
              <a:off x="1493693" y="4517263"/>
              <a:ext cx="2292696" cy="1108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Fastest VMs on Azure with Intel Haswell E5 processor</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RDMA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and high memory</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high performance,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fluid dynamics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p:txBody>
        </p:sp>
        <p:grpSp>
          <p:nvGrpSpPr>
            <p:cNvPr id="799" name="Group 798"/>
            <p:cNvGrpSpPr/>
            <p:nvPr/>
          </p:nvGrpSpPr>
          <p:grpSpPr>
            <a:xfrm>
              <a:off x="1984432" y="2954157"/>
              <a:ext cx="1311218" cy="1699926"/>
              <a:chOff x="1984432" y="2954157"/>
              <a:chExt cx="1311218" cy="1699926"/>
            </a:xfrm>
          </p:grpSpPr>
          <p:sp>
            <p:nvSpPr>
              <p:cNvPr id="38" name="Rectangle 37"/>
              <p:cNvSpPr/>
              <p:nvPr/>
            </p:nvSpPr>
            <p:spPr bwMode="auto">
              <a:xfrm>
                <a:off x="1984432" y="4157842"/>
                <a:ext cx="13112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 </a:t>
                </a:r>
                <a:b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Performance VMs</a:t>
                </a:r>
              </a:p>
            </p:txBody>
          </p:sp>
          <p:grpSp>
            <p:nvGrpSpPr>
              <p:cNvPr id="635" name="Group 634"/>
              <p:cNvGrpSpPr/>
              <p:nvPr/>
            </p:nvGrpSpPr>
            <p:grpSpPr>
              <a:xfrm>
                <a:off x="2026227" y="2954157"/>
                <a:ext cx="1227629" cy="1015299"/>
                <a:chOff x="421481" y="1355947"/>
                <a:chExt cx="1424931" cy="1178476"/>
              </a:xfrm>
            </p:grpSpPr>
            <p:grpSp>
              <p:nvGrpSpPr>
                <p:cNvPr id="636" name="Group 635"/>
                <p:cNvGrpSpPr/>
                <p:nvPr/>
              </p:nvGrpSpPr>
              <p:grpSpPr>
                <a:xfrm>
                  <a:off x="1086419" y="1355947"/>
                  <a:ext cx="759993" cy="1176095"/>
                  <a:chOff x="-853942" y="-1389063"/>
                  <a:chExt cx="350838" cy="542925"/>
                </a:xfrm>
              </p:grpSpPr>
              <p:sp>
                <p:nvSpPr>
                  <p:cNvPr id="64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637" name="Group 636"/>
                <p:cNvGrpSpPr/>
                <p:nvPr/>
              </p:nvGrpSpPr>
              <p:grpSpPr>
                <a:xfrm>
                  <a:off x="646477" y="1714313"/>
                  <a:ext cx="987059" cy="820110"/>
                  <a:chOff x="679816" y="1819155"/>
                  <a:chExt cx="852276" cy="708124"/>
                </a:xfrm>
              </p:grpSpPr>
              <p:sp>
                <p:nvSpPr>
                  <p:cNvPr id="63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0"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H</a:t>
                    </a:r>
                  </a:p>
                </p:txBody>
              </p:sp>
              <p:sp>
                <p:nvSpPr>
                  <p:cNvPr id="64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63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8" name="Group 797"/>
            <p:cNvGrpSpPr/>
            <p:nvPr/>
          </p:nvGrpSpPr>
          <p:grpSpPr>
            <a:xfrm>
              <a:off x="4595022" y="2954157"/>
              <a:ext cx="1272378" cy="1699926"/>
              <a:chOff x="4595022" y="2954157"/>
              <a:chExt cx="1272378" cy="1699926"/>
            </a:xfrm>
          </p:grpSpPr>
          <p:sp>
            <p:nvSpPr>
              <p:cNvPr id="54" name="Rectangle 53"/>
              <p:cNvSpPr/>
              <p:nvPr/>
            </p:nvSpPr>
            <p:spPr bwMode="auto">
              <a:xfrm>
                <a:off x="4595022" y="4157842"/>
                <a:ext cx="1272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grpSp>
            <p:nvGrpSpPr>
              <p:cNvPr id="680" name="Group 679"/>
              <p:cNvGrpSpPr/>
              <p:nvPr/>
            </p:nvGrpSpPr>
            <p:grpSpPr>
              <a:xfrm>
                <a:off x="4617397" y="2954157"/>
                <a:ext cx="1227629" cy="1015299"/>
                <a:chOff x="421481" y="1355947"/>
                <a:chExt cx="1424931" cy="1178476"/>
              </a:xfrm>
            </p:grpSpPr>
            <p:grpSp>
              <p:nvGrpSpPr>
                <p:cNvPr id="681" name="Group 680"/>
                <p:cNvGrpSpPr/>
                <p:nvPr/>
              </p:nvGrpSpPr>
              <p:grpSpPr>
                <a:xfrm>
                  <a:off x="1086419" y="1355947"/>
                  <a:ext cx="759993" cy="1176095"/>
                  <a:chOff x="-853942" y="-1389063"/>
                  <a:chExt cx="350838" cy="542925"/>
                </a:xfrm>
              </p:grpSpPr>
              <p:sp>
                <p:nvSpPr>
                  <p:cNvPr id="69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682" name="Group 681"/>
                <p:cNvGrpSpPr/>
                <p:nvPr/>
              </p:nvGrpSpPr>
              <p:grpSpPr>
                <a:xfrm>
                  <a:off x="646477" y="1714313"/>
                  <a:ext cx="987059" cy="820110"/>
                  <a:chOff x="679816" y="1819155"/>
                  <a:chExt cx="852276" cy="708124"/>
                </a:xfrm>
              </p:grpSpPr>
              <p:sp>
                <p:nvSpPr>
                  <p:cNvPr id="68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5"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L</a:t>
                    </a:r>
                  </a:p>
                </p:txBody>
              </p:sp>
              <p:sp>
                <p:nvSpPr>
                  <p:cNvPr id="68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68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1" name="Group 790"/>
            <p:cNvGrpSpPr/>
            <p:nvPr/>
          </p:nvGrpSpPr>
          <p:grpSpPr>
            <a:xfrm>
              <a:off x="9799736" y="2955334"/>
              <a:ext cx="934958" cy="1600912"/>
              <a:chOff x="9799736" y="2955334"/>
              <a:chExt cx="934958" cy="1600912"/>
            </a:xfrm>
          </p:grpSpPr>
          <p:grpSp>
            <p:nvGrpSpPr>
              <p:cNvPr id="770" name="Group 769"/>
              <p:cNvGrpSpPr/>
              <p:nvPr/>
            </p:nvGrpSpPr>
            <p:grpSpPr>
              <a:xfrm>
                <a:off x="9799736" y="2955334"/>
                <a:ext cx="934958" cy="1025766"/>
                <a:chOff x="9264169" y="3168861"/>
                <a:chExt cx="1048453" cy="1150283"/>
              </a:xfrm>
            </p:grpSpPr>
            <p:grpSp>
              <p:nvGrpSpPr>
                <p:cNvPr id="359" name="Group 358"/>
                <p:cNvGrpSpPr/>
                <p:nvPr/>
              </p:nvGrpSpPr>
              <p:grpSpPr>
                <a:xfrm>
                  <a:off x="9369060" y="3168861"/>
                  <a:ext cx="838673" cy="860859"/>
                  <a:chOff x="-1455738" y="922338"/>
                  <a:chExt cx="300038" cy="307975"/>
                </a:xfrm>
              </p:grpSpPr>
              <p:sp>
                <p:nvSpPr>
                  <p:cNvPr id="34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7"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8"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pic>
              <p:nvPicPr>
                <p:cNvPr id="360" name="Picture 359"/>
                <p:cNvPicPr>
                  <a:picLocks noChangeAspect="1"/>
                </p:cNvPicPr>
                <p:nvPr/>
              </p:nvPicPr>
              <p:blipFill>
                <a:blip r:embed="rId4"/>
                <a:stretch>
                  <a:fillRect/>
                </a:stretch>
              </p:blipFill>
              <p:spPr>
                <a:xfrm>
                  <a:off x="9264169" y="4013345"/>
                  <a:ext cx="1048453" cy="305799"/>
                </a:xfrm>
                <a:prstGeom prst="rect">
                  <a:avLst/>
                </a:prstGeom>
              </p:spPr>
            </p:pic>
          </p:grpSp>
          <p:sp>
            <p:nvSpPr>
              <p:cNvPr id="176" name="Rectangle 175"/>
              <p:cNvSpPr/>
              <p:nvPr/>
            </p:nvSpPr>
            <p:spPr bwMode="auto">
              <a:xfrm>
                <a:off x="9815767" y="4157842"/>
                <a:ext cx="902896" cy="398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SAP HANA</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sizes</a:t>
                </a:r>
              </a:p>
            </p:txBody>
          </p:sp>
        </p:grpSp>
        <p:grpSp>
          <p:nvGrpSpPr>
            <p:cNvPr id="800" name="Group 799"/>
            <p:cNvGrpSpPr/>
            <p:nvPr/>
          </p:nvGrpSpPr>
          <p:grpSpPr>
            <a:xfrm>
              <a:off x="7208567" y="2954157"/>
              <a:ext cx="1227629" cy="1699926"/>
              <a:chOff x="7208567" y="2954157"/>
              <a:chExt cx="1227629" cy="1699926"/>
            </a:xfrm>
          </p:grpSpPr>
          <p:sp>
            <p:nvSpPr>
              <p:cNvPr id="62" name="Rectangle 61"/>
              <p:cNvSpPr/>
              <p:nvPr/>
            </p:nvSpPr>
            <p:spPr bwMode="auto">
              <a:xfrm>
                <a:off x="7331185" y="4157842"/>
                <a:ext cx="98158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GPU-enabled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grpSp>
            <p:nvGrpSpPr>
              <p:cNvPr id="725" name="Group 724"/>
              <p:cNvGrpSpPr/>
              <p:nvPr/>
            </p:nvGrpSpPr>
            <p:grpSpPr>
              <a:xfrm>
                <a:off x="7208567" y="2954157"/>
                <a:ext cx="1227629" cy="1015299"/>
                <a:chOff x="421481" y="1355947"/>
                <a:chExt cx="1424931" cy="1178476"/>
              </a:xfrm>
            </p:grpSpPr>
            <p:grpSp>
              <p:nvGrpSpPr>
                <p:cNvPr id="726" name="Group 725"/>
                <p:cNvGrpSpPr/>
                <p:nvPr/>
              </p:nvGrpSpPr>
              <p:grpSpPr>
                <a:xfrm>
                  <a:off x="1086419" y="1355947"/>
                  <a:ext cx="759993" cy="1176095"/>
                  <a:chOff x="-853942" y="-1389063"/>
                  <a:chExt cx="350838" cy="542925"/>
                </a:xfrm>
              </p:grpSpPr>
              <p:sp>
                <p:nvSpPr>
                  <p:cNvPr id="73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727" name="Group 726"/>
                <p:cNvGrpSpPr/>
                <p:nvPr/>
              </p:nvGrpSpPr>
              <p:grpSpPr>
                <a:xfrm>
                  <a:off x="646477" y="1714313"/>
                  <a:ext cx="987059" cy="820110"/>
                  <a:chOff x="679816" y="1819155"/>
                  <a:chExt cx="852276" cy="708124"/>
                </a:xfrm>
              </p:grpSpPr>
              <p:sp>
                <p:nvSpPr>
                  <p:cNvPr id="72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0"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N</a:t>
                    </a:r>
                  </a:p>
                </p:txBody>
              </p:sp>
              <p:sp>
                <p:nvSpPr>
                  <p:cNvPr id="73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72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sp>
        <p:nvSpPr>
          <p:cNvPr id="771" name="Rectangle 770" hidden="1"/>
          <p:cNvSpPr/>
          <p:nvPr/>
        </p:nvSpPr>
        <p:spPr bwMode="auto">
          <a:xfrm>
            <a:off x="1764" y="5348990"/>
            <a:ext cx="12432948" cy="16524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endParaRPr lang="en-US" sz="2000" kern="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784" name="Rectangle 783" hidden="1"/>
          <p:cNvSpPr/>
          <p:nvPr/>
        </p:nvSpPr>
        <p:spPr bwMode="auto">
          <a:xfrm>
            <a:off x="1764" y="5468840"/>
            <a:ext cx="12432948" cy="578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r>
              <a:rPr lang="en-US" sz="3599" kern="0" dirty="0">
                <a:gradFill>
                  <a:gsLst>
                    <a:gs pos="83000">
                      <a:srgbClr val="FFFFFF"/>
                    </a:gs>
                    <a:gs pos="100000">
                      <a:srgbClr val="FFFFFF"/>
                    </a:gs>
                  </a:gsLst>
                  <a:lin ang="5400000" scaled="1"/>
                </a:gradFill>
                <a:latin typeface="Segoe UI Light"/>
                <a:cs typeface="Segoe UI Semibold" panose="020B0702040204020203" pitchFamily="34" charset="0"/>
              </a:rPr>
              <a:t>Doubling our Compute Instances Portfolio</a:t>
            </a:r>
          </a:p>
        </p:txBody>
      </p:sp>
      <p:sp>
        <p:nvSpPr>
          <p:cNvPr id="785" name="Rectangle 784" hidden="1"/>
          <p:cNvSpPr/>
          <p:nvPr/>
        </p:nvSpPr>
        <p:spPr bwMode="auto">
          <a:xfrm>
            <a:off x="1764" y="6057565"/>
            <a:ext cx="12432948" cy="578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r>
              <a:rPr lang="en-US" sz="3599" kern="0" dirty="0">
                <a:gradFill>
                  <a:gsLst>
                    <a:gs pos="83000">
                      <a:srgbClr val="FFFFFF"/>
                    </a:gs>
                    <a:gs pos="100000">
                      <a:srgbClr val="FFFFFF"/>
                    </a:gs>
                  </a:gsLst>
                  <a:lin ang="5400000" scaled="1"/>
                </a:gradFill>
                <a:latin typeface="Segoe UI Light"/>
                <a:cs typeface="Segoe UI Semibold" panose="020B0702040204020203" pitchFamily="34" charset="0"/>
              </a:rPr>
              <a:t>Largest machines supporting Enterprise grade workloads</a:t>
            </a:r>
          </a:p>
        </p:txBody>
      </p:sp>
      <p:grpSp>
        <p:nvGrpSpPr>
          <p:cNvPr id="5" name="Group 4" hidden="1"/>
          <p:cNvGrpSpPr/>
          <p:nvPr/>
        </p:nvGrpSpPr>
        <p:grpSpPr>
          <a:xfrm>
            <a:off x="445125" y="295016"/>
            <a:ext cx="1214655" cy="6605085"/>
            <a:chOff x="444306" y="294561"/>
            <a:chExt cx="1214827" cy="6606022"/>
          </a:xfrm>
        </p:grpSpPr>
        <p:grpSp>
          <p:nvGrpSpPr>
            <p:cNvPr id="446" name="Group 445"/>
            <p:cNvGrpSpPr/>
            <p:nvPr/>
          </p:nvGrpSpPr>
          <p:grpSpPr>
            <a:xfrm>
              <a:off x="444306" y="294561"/>
              <a:ext cx="1214827" cy="1252972"/>
              <a:chOff x="475942" y="2481036"/>
              <a:chExt cx="2055888" cy="2120443"/>
            </a:xfrm>
          </p:grpSpPr>
          <p:sp>
            <p:nvSpPr>
              <p:cNvPr id="447" name="Rectangle 446"/>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48" name="Group 447"/>
              <p:cNvGrpSpPr/>
              <p:nvPr/>
            </p:nvGrpSpPr>
            <p:grpSpPr>
              <a:xfrm>
                <a:off x="475942" y="2481036"/>
                <a:ext cx="2055888" cy="1333217"/>
                <a:chOff x="5996265" y="2452573"/>
                <a:chExt cx="2055888" cy="1333217"/>
              </a:xfrm>
            </p:grpSpPr>
            <p:sp>
              <p:nvSpPr>
                <p:cNvPr id="449"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50" name="Group 449"/>
                <p:cNvGrpSpPr/>
                <p:nvPr/>
              </p:nvGrpSpPr>
              <p:grpSpPr>
                <a:xfrm>
                  <a:off x="6468553" y="2746939"/>
                  <a:ext cx="1111312" cy="1038851"/>
                  <a:chOff x="6468553" y="2746939"/>
                  <a:chExt cx="1111312" cy="1038851"/>
                </a:xfrm>
              </p:grpSpPr>
              <p:grpSp>
                <p:nvGrpSpPr>
                  <p:cNvPr id="451" name="Group 450"/>
                  <p:cNvGrpSpPr/>
                  <p:nvPr/>
                </p:nvGrpSpPr>
                <p:grpSpPr>
                  <a:xfrm>
                    <a:off x="6468553" y="2746939"/>
                    <a:ext cx="1111312" cy="1038851"/>
                    <a:chOff x="7132637" y="1006524"/>
                    <a:chExt cx="4304244" cy="4014739"/>
                  </a:xfrm>
                </p:grpSpPr>
                <p:pic>
                  <p:nvPicPr>
                    <p:cNvPr id="453" name="Picture 452"/>
                    <p:cNvPicPr>
                      <a:picLocks noChangeAspect="1"/>
                    </p:cNvPicPr>
                    <p:nvPr/>
                  </p:nvPicPr>
                  <p:blipFill>
                    <a:blip r:embed="rId5"/>
                    <a:stretch>
                      <a:fillRect/>
                    </a:stretch>
                  </p:blipFill>
                  <p:spPr>
                    <a:xfrm>
                      <a:off x="7199561" y="1172781"/>
                      <a:ext cx="4182166" cy="3848482"/>
                    </a:xfrm>
                    <a:prstGeom prst="rect">
                      <a:avLst/>
                    </a:prstGeom>
                  </p:spPr>
                </p:pic>
                <p:sp>
                  <p:nvSpPr>
                    <p:cNvPr id="4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52" name="TextBox 451"/>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55" name="Group 454"/>
            <p:cNvGrpSpPr/>
            <p:nvPr/>
          </p:nvGrpSpPr>
          <p:grpSpPr>
            <a:xfrm>
              <a:off x="444306" y="1632823"/>
              <a:ext cx="1214827" cy="1252972"/>
              <a:chOff x="475942" y="2481036"/>
              <a:chExt cx="2055888" cy="2120443"/>
            </a:xfrm>
          </p:grpSpPr>
          <p:sp>
            <p:nvSpPr>
              <p:cNvPr id="456" name="Rectangle 455"/>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57" name="Group 456"/>
              <p:cNvGrpSpPr/>
              <p:nvPr/>
            </p:nvGrpSpPr>
            <p:grpSpPr>
              <a:xfrm>
                <a:off x="475942" y="2481036"/>
                <a:ext cx="2055888" cy="1333217"/>
                <a:chOff x="5996265" y="2452573"/>
                <a:chExt cx="2055888" cy="1333217"/>
              </a:xfrm>
            </p:grpSpPr>
            <p:sp>
              <p:nvSpPr>
                <p:cNvPr id="458"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59" name="Group 458"/>
                <p:cNvGrpSpPr/>
                <p:nvPr/>
              </p:nvGrpSpPr>
              <p:grpSpPr>
                <a:xfrm>
                  <a:off x="6468553" y="2746939"/>
                  <a:ext cx="1111312" cy="1038851"/>
                  <a:chOff x="6468553" y="2746939"/>
                  <a:chExt cx="1111312" cy="1038851"/>
                </a:xfrm>
              </p:grpSpPr>
              <p:grpSp>
                <p:nvGrpSpPr>
                  <p:cNvPr id="460" name="Group 459"/>
                  <p:cNvGrpSpPr/>
                  <p:nvPr/>
                </p:nvGrpSpPr>
                <p:grpSpPr>
                  <a:xfrm>
                    <a:off x="6468553" y="2746939"/>
                    <a:ext cx="1111312" cy="1038851"/>
                    <a:chOff x="7132637" y="1006524"/>
                    <a:chExt cx="4304244" cy="4014739"/>
                  </a:xfrm>
                </p:grpSpPr>
                <p:pic>
                  <p:nvPicPr>
                    <p:cNvPr id="462" name="Picture 461"/>
                    <p:cNvPicPr>
                      <a:picLocks noChangeAspect="1"/>
                    </p:cNvPicPr>
                    <p:nvPr/>
                  </p:nvPicPr>
                  <p:blipFill>
                    <a:blip r:embed="rId5"/>
                    <a:stretch>
                      <a:fillRect/>
                    </a:stretch>
                  </p:blipFill>
                  <p:spPr>
                    <a:xfrm>
                      <a:off x="7199561" y="1172781"/>
                      <a:ext cx="4182166" cy="3848482"/>
                    </a:xfrm>
                    <a:prstGeom prst="rect">
                      <a:avLst/>
                    </a:prstGeom>
                  </p:spPr>
                </p:pic>
                <p:sp>
                  <p:nvSpPr>
                    <p:cNvPr id="46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61" name="TextBox 460"/>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64" name="Group 463"/>
            <p:cNvGrpSpPr/>
            <p:nvPr/>
          </p:nvGrpSpPr>
          <p:grpSpPr>
            <a:xfrm>
              <a:off x="444306" y="2971085"/>
              <a:ext cx="1214827" cy="1252972"/>
              <a:chOff x="475942" y="2481036"/>
              <a:chExt cx="2055888" cy="2120443"/>
            </a:xfrm>
          </p:grpSpPr>
          <p:sp>
            <p:nvSpPr>
              <p:cNvPr id="465" name="Rectangle 464"/>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66" name="Group 465"/>
              <p:cNvGrpSpPr/>
              <p:nvPr/>
            </p:nvGrpSpPr>
            <p:grpSpPr>
              <a:xfrm>
                <a:off x="475942" y="2481036"/>
                <a:ext cx="2055888" cy="1333217"/>
                <a:chOff x="5996265" y="2452573"/>
                <a:chExt cx="2055888" cy="1333217"/>
              </a:xfrm>
            </p:grpSpPr>
            <p:sp>
              <p:nvSpPr>
                <p:cNvPr id="467"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68" name="Group 467"/>
                <p:cNvGrpSpPr/>
                <p:nvPr/>
              </p:nvGrpSpPr>
              <p:grpSpPr>
                <a:xfrm>
                  <a:off x="6468553" y="2746939"/>
                  <a:ext cx="1111312" cy="1038851"/>
                  <a:chOff x="6468553" y="2746939"/>
                  <a:chExt cx="1111312" cy="1038851"/>
                </a:xfrm>
              </p:grpSpPr>
              <p:grpSp>
                <p:nvGrpSpPr>
                  <p:cNvPr id="469" name="Group 468"/>
                  <p:cNvGrpSpPr/>
                  <p:nvPr/>
                </p:nvGrpSpPr>
                <p:grpSpPr>
                  <a:xfrm>
                    <a:off x="6468553" y="2746939"/>
                    <a:ext cx="1111312" cy="1038851"/>
                    <a:chOff x="7132637" y="1006524"/>
                    <a:chExt cx="4304244" cy="4014739"/>
                  </a:xfrm>
                </p:grpSpPr>
                <p:pic>
                  <p:nvPicPr>
                    <p:cNvPr id="471" name="Picture 470"/>
                    <p:cNvPicPr>
                      <a:picLocks noChangeAspect="1"/>
                    </p:cNvPicPr>
                    <p:nvPr/>
                  </p:nvPicPr>
                  <p:blipFill>
                    <a:blip r:embed="rId5"/>
                    <a:stretch>
                      <a:fillRect/>
                    </a:stretch>
                  </p:blipFill>
                  <p:spPr>
                    <a:xfrm>
                      <a:off x="7199561" y="1172781"/>
                      <a:ext cx="4182166" cy="3848482"/>
                    </a:xfrm>
                    <a:prstGeom prst="rect">
                      <a:avLst/>
                    </a:prstGeom>
                  </p:spPr>
                </p:pic>
                <p:sp>
                  <p:nvSpPr>
                    <p:cNvPr id="47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70" name="TextBox 469"/>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73" name="Group 472"/>
            <p:cNvGrpSpPr/>
            <p:nvPr/>
          </p:nvGrpSpPr>
          <p:grpSpPr>
            <a:xfrm>
              <a:off x="444306" y="4309347"/>
              <a:ext cx="1214827" cy="1252972"/>
              <a:chOff x="475942" y="2481036"/>
              <a:chExt cx="2055888" cy="2120443"/>
            </a:xfrm>
          </p:grpSpPr>
          <p:sp>
            <p:nvSpPr>
              <p:cNvPr id="474" name="Rectangle 473"/>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75" name="Group 474"/>
              <p:cNvGrpSpPr/>
              <p:nvPr/>
            </p:nvGrpSpPr>
            <p:grpSpPr>
              <a:xfrm>
                <a:off x="475942" y="2481036"/>
                <a:ext cx="2055888" cy="1333217"/>
                <a:chOff x="5996265" y="2452573"/>
                <a:chExt cx="2055888" cy="1333217"/>
              </a:xfrm>
            </p:grpSpPr>
            <p:sp>
              <p:nvSpPr>
                <p:cNvPr id="476"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77" name="Group 476"/>
                <p:cNvGrpSpPr/>
                <p:nvPr/>
              </p:nvGrpSpPr>
              <p:grpSpPr>
                <a:xfrm>
                  <a:off x="6468553" y="2746939"/>
                  <a:ext cx="1111312" cy="1038851"/>
                  <a:chOff x="6468553" y="2746939"/>
                  <a:chExt cx="1111312" cy="1038851"/>
                </a:xfrm>
              </p:grpSpPr>
              <p:grpSp>
                <p:nvGrpSpPr>
                  <p:cNvPr id="478" name="Group 477"/>
                  <p:cNvGrpSpPr/>
                  <p:nvPr/>
                </p:nvGrpSpPr>
                <p:grpSpPr>
                  <a:xfrm>
                    <a:off x="6468553" y="2746939"/>
                    <a:ext cx="1111312" cy="1038851"/>
                    <a:chOff x="7132637" y="1006524"/>
                    <a:chExt cx="4304244" cy="4014739"/>
                  </a:xfrm>
                </p:grpSpPr>
                <p:pic>
                  <p:nvPicPr>
                    <p:cNvPr id="480" name="Picture 479"/>
                    <p:cNvPicPr>
                      <a:picLocks noChangeAspect="1"/>
                    </p:cNvPicPr>
                    <p:nvPr/>
                  </p:nvPicPr>
                  <p:blipFill>
                    <a:blip r:embed="rId5"/>
                    <a:stretch>
                      <a:fillRect/>
                    </a:stretch>
                  </p:blipFill>
                  <p:spPr>
                    <a:xfrm>
                      <a:off x="7199561" y="1172781"/>
                      <a:ext cx="4182166" cy="3848482"/>
                    </a:xfrm>
                    <a:prstGeom prst="rect">
                      <a:avLst/>
                    </a:prstGeom>
                  </p:spPr>
                </p:pic>
                <p:sp>
                  <p:nvSpPr>
                    <p:cNvPr id="48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79" name="TextBox 478"/>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82" name="Group 481"/>
            <p:cNvGrpSpPr/>
            <p:nvPr/>
          </p:nvGrpSpPr>
          <p:grpSpPr>
            <a:xfrm>
              <a:off x="444306" y="5647611"/>
              <a:ext cx="1214827" cy="1252972"/>
              <a:chOff x="475942" y="2481036"/>
              <a:chExt cx="2055888" cy="2120443"/>
            </a:xfrm>
          </p:grpSpPr>
          <p:sp>
            <p:nvSpPr>
              <p:cNvPr id="483" name="Rectangle 482"/>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84" name="Group 483"/>
              <p:cNvGrpSpPr/>
              <p:nvPr/>
            </p:nvGrpSpPr>
            <p:grpSpPr>
              <a:xfrm>
                <a:off x="475942" y="2481036"/>
                <a:ext cx="2055888" cy="1333217"/>
                <a:chOff x="5996265" y="2452573"/>
                <a:chExt cx="2055888" cy="1333217"/>
              </a:xfrm>
            </p:grpSpPr>
            <p:sp>
              <p:nvSpPr>
                <p:cNvPr id="485"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86" name="Group 485"/>
                <p:cNvGrpSpPr/>
                <p:nvPr/>
              </p:nvGrpSpPr>
              <p:grpSpPr>
                <a:xfrm>
                  <a:off x="6468553" y="2746939"/>
                  <a:ext cx="1111312" cy="1038851"/>
                  <a:chOff x="6468553" y="2746939"/>
                  <a:chExt cx="1111312" cy="1038851"/>
                </a:xfrm>
              </p:grpSpPr>
              <p:grpSp>
                <p:nvGrpSpPr>
                  <p:cNvPr id="487" name="Group 486"/>
                  <p:cNvGrpSpPr/>
                  <p:nvPr/>
                </p:nvGrpSpPr>
                <p:grpSpPr>
                  <a:xfrm>
                    <a:off x="6468553" y="2746939"/>
                    <a:ext cx="1111312" cy="1038851"/>
                    <a:chOff x="7132637" y="1006524"/>
                    <a:chExt cx="4304244" cy="4014739"/>
                  </a:xfrm>
                </p:grpSpPr>
                <p:pic>
                  <p:nvPicPr>
                    <p:cNvPr id="489" name="Picture 488"/>
                    <p:cNvPicPr>
                      <a:picLocks noChangeAspect="1"/>
                    </p:cNvPicPr>
                    <p:nvPr/>
                  </p:nvPicPr>
                  <p:blipFill>
                    <a:blip r:embed="rId5"/>
                    <a:stretch>
                      <a:fillRect/>
                    </a:stretch>
                  </p:blipFill>
                  <p:spPr>
                    <a:xfrm>
                      <a:off x="7199561" y="1172781"/>
                      <a:ext cx="4182166" cy="3848482"/>
                    </a:xfrm>
                    <a:prstGeom prst="rect">
                      <a:avLst/>
                    </a:prstGeom>
                  </p:spPr>
                </p:pic>
                <p:sp>
                  <p:nvSpPr>
                    <p:cNvPr id="49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88" name="TextBox 487"/>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grpSp>
        <p:nvGrpSpPr>
          <p:cNvPr id="825" name="Group 824"/>
          <p:cNvGrpSpPr/>
          <p:nvPr/>
        </p:nvGrpSpPr>
        <p:grpSpPr>
          <a:xfrm>
            <a:off x="9215775" y="485715"/>
            <a:ext cx="868557" cy="644434"/>
            <a:chOff x="10332992" y="479425"/>
            <a:chExt cx="868680" cy="644525"/>
          </a:xfrm>
        </p:grpSpPr>
        <p:sp>
          <p:nvSpPr>
            <p:cNvPr id="826" name="TextBox 825"/>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Storage</a:t>
              </a:r>
            </a:p>
          </p:txBody>
        </p:sp>
        <p:sp>
          <p:nvSpPr>
            <p:cNvPr id="82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28" name="Group 827"/>
          <p:cNvGrpSpPr/>
          <p:nvPr/>
        </p:nvGrpSpPr>
        <p:grpSpPr>
          <a:xfrm>
            <a:off x="10084444" y="485714"/>
            <a:ext cx="959852" cy="647609"/>
            <a:chOff x="11201784" y="479425"/>
            <a:chExt cx="959988" cy="647700"/>
          </a:xfrm>
        </p:grpSpPr>
        <p:sp>
          <p:nvSpPr>
            <p:cNvPr id="829" name="TextBox 828"/>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Networking</a:t>
              </a:r>
            </a:p>
          </p:txBody>
        </p:sp>
        <p:sp>
          <p:nvSpPr>
            <p:cNvPr id="83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sp>
        <p:nvSpPr>
          <p:cNvPr id="493" name="TextBox 492"/>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Management</a:t>
            </a:r>
          </a:p>
        </p:txBody>
      </p:sp>
      <p:sp>
        <p:nvSpPr>
          <p:cNvPr id="15"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Light"/>
            </a:endParaRPr>
          </a:p>
        </p:txBody>
      </p:sp>
      <p:grpSp>
        <p:nvGrpSpPr>
          <p:cNvPr id="6" name="Group 5"/>
          <p:cNvGrpSpPr/>
          <p:nvPr/>
        </p:nvGrpSpPr>
        <p:grpSpPr>
          <a:xfrm>
            <a:off x="8418369" y="3987"/>
            <a:ext cx="868556" cy="1120300"/>
            <a:chOff x="8418690" y="122608"/>
            <a:chExt cx="868680" cy="1120460"/>
          </a:xfrm>
        </p:grpSpPr>
        <p:sp>
          <p:nvSpPr>
            <p:cNvPr id="773" name="Rectangle 772"/>
            <p:cNvSpPr/>
            <p:nvPr/>
          </p:nvSpPr>
          <p:spPr bwMode="auto">
            <a:xfrm>
              <a:off x="8436204" y="122608"/>
              <a:ext cx="849272"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802" name="Group 801"/>
            <p:cNvGrpSpPr/>
            <p:nvPr/>
          </p:nvGrpSpPr>
          <p:grpSpPr>
            <a:xfrm>
              <a:off x="8418690" y="598543"/>
              <a:ext cx="868680" cy="644525"/>
              <a:chOff x="9418637" y="479425"/>
              <a:chExt cx="868680" cy="644525"/>
            </a:xfrm>
          </p:grpSpPr>
          <p:sp>
            <p:nvSpPr>
              <p:cNvPr id="816" name="TextBox 815"/>
              <p:cNvSpPr txBox="1"/>
              <p:nvPr/>
            </p:nvSpPr>
            <p:spPr>
              <a:xfrm>
                <a:off x="9418637" y="479425"/>
                <a:ext cx="868680" cy="261735"/>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818"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grpSp>
        <p:nvGrpSpPr>
          <p:cNvPr id="491" name="Group 490">
            <a:extLst>
              <a:ext uri="{FF2B5EF4-FFF2-40B4-BE49-F238E27FC236}">
                <a16:creationId xmlns:a16="http://schemas.microsoft.com/office/drawing/2014/main" id="{0800B858-DDB0-401F-9401-64929886323D}"/>
              </a:ext>
            </a:extLst>
          </p:cNvPr>
          <p:cNvGrpSpPr/>
          <p:nvPr/>
        </p:nvGrpSpPr>
        <p:grpSpPr>
          <a:xfrm>
            <a:off x="445126" y="1437287"/>
            <a:ext cx="2118981" cy="2057108"/>
            <a:chOff x="475942" y="2481036"/>
            <a:chExt cx="2055888" cy="2120443"/>
          </a:xfrm>
        </p:grpSpPr>
        <p:sp>
          <p:nvSpPr>
            <p:cNvPr id="492" name="Rectangle 491">
              <a:extLst>
                <a:ext uri="{FF2B5EF4-FFF2-40B4-BE49-F238E27FC236}">
                  <a16:creationId xmlns:a16="http://schemas.microsoft.com/office/drawing/2014/main" id="{F1CD7A87-D01C-4673-841D-1415AF658667}"/>
                </a:ext>
              </a:extLst>
            </p:cNvPr>
            <p:cNvSpPr/>
            <p:nvPr/>
          </p:nvSpPr>
          <p:spPr bwMode="auto">
            <a:xfrm>
              <a:off x="1012338" y="4105238"/>
              <a:ext cx="1335724"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Entry Level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Dev/Test workloads</a:t>
              </a:r>
              <a:r>
                <a:rPr lang="en-US" sz="1399" kern="0" dirty="0">
                  <a:solidFill>
                    <a:srgbClr val="0072C6"/>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494" name="Group 493">
              <a:extLst>
                <a:ext uri="{FF2B5EF4-FFF2-40B4-BE49-F238E27FC236}">
                  <a16:creationId xmlns:a16="http://schemas.microsoft.com/office/drawing/2014/main" id="{FF6AAF03-0135-4D6C-B055-0BC697F504C9}"/>
                </a:ext>
              </a:extLst>
            </p:cNvPr>
            <p:cNvGrpSpPr/>
            <p:nvPr/>
          </p:nvGrpSpPr>
          <p:grpSpPr>
            <a:xfrm>
              <a:off x="475942" y="2481036"/>
              <a:ext cx="2055888" cy="1333217"/>
              <a:chOff x="5996265" y="2452573"/>
              <a:chExt cx="2055888" cy="1333217"/>
            </a:xfrm>
          </p:grpSpPr>
          <p:sp>
            <p:nvSpPr>
              <p:cNvPr id="496" name="Freeform 23">
                <a:extLst>
                  <a:ext uri="{FF2B5EF4-FFF2-40B4-BE49-F238E27FC236}">
                    <a16:creationId xmlns:a16="http://schemas.microsoft.com/office/drawing/2014/main" id="{616A2DEE-FDD8-4A43-A0EB-0D049B241E2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772" name="Group 771">
                <a:extLst>
                  <a:ext uri="{FF2B5EF4-FFF2-40B4-BE49-F238E27FC236}">
                    <a16:creationId xmlns:a16="http://schemas.microsoft.com/office/drawing/2014/main" id="{2066E90A-40F8-43EB-BA85-DAA69B366C57}"/>
                  </a:ext>
                </a:extLst>
              </p:cNvPr>
              <p:cNvGrpSpPr/>
              <p:nvPr/>
            </p:nvGrpSpPr>
            <p:grpSpPr>
              <a:xfrm>
                <a:off x="6468553" y="2746939"/>
                <a:ext cx="1111312" cy="1038851"/>
                <a:chOff x="6468553" y="2746939"/>
                <a:chExt cx="1111312" cy="1038851"/>
              </a:xfrm>
            </p:grpSpPr>
            <p:grpSp>
              <p:nvGrpSpPr>
                <p:cNvPr id="819" name="Group 818">
                  <a:extLst>
                    <a:ext uri="{FF2B5EF4-FFF2-40B4-BE49-F238E27FC236}">
                      <a16:creationId xmlns:a16="http://schemas.microsoft.com/office/drawing/2014/main" id="{A32BDD12-A2C3-42AA-AEBC-DB93EDED8C3F}"/>
                    </a:ext>
                  </a:extLst>
                </p:cNvPr>
                <p:cNvGrpSpPr/>
                <p:nvPr/>
              </p:nvGrpSpPr>
              <p:grpSpPr>
                <a:xfrm>
                  <a:off x="6468553" y="2746939"/>
                  <a:ext cx="1111312" cy="1038851"/>
                  <a:chOff x="7132637" y="1006524"/>
                  <a:chExt cx="4304244" cy="4014739"/>
                </a:xfrm>
              </p:grpSpPr>
              <p:pic>
                <p:nvPicPr>
                  <p:cNvPr id="821" name="Picture 820">
                    <a:extLst>
                      <a:ext uri="{FF2B5EF4-FFF2-40B4-BE49-F238E27FC236}">
                        <a16:creationId xmlns:a16="http://schemas.microsoft.com/office/drawing/2014/main" id="{7C5104EF-E1E7-44DE-987C-9BDF45886494}"/>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22" name="AutoShape 3">
                    <a:extLst>
                      <a:ext uri="{FF2B5EF4-FFF2-40B4-BE49-F238E27FC236}">
                        <a16:creationId xmlns:a16="http://schemas.microsoft.com/office/drawing/2014/main" id="{B7B47B7A-B08E-4652-B0DD-6C10A9235CDF}"/>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20" name="TextBox 819">
                  <a:extLst>
                    <a:ext uri="{FF2B5EF4-FFF2-40B4-BE49-F238E27FC236}">
                      <a16:creationId xmlns:a16="http://schemas.microsoft.com/office/drawing/2014/main" id="{06B76EFB-EABC-4D7F-AFD6-89026785ECF3}"/>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823" name="Group 822">
            <a:extLst>
              <a:ext uri="{FF2B5EF4-FFF2-40B4-BE49-F238E27FC236}">
                <a16:creationId xmlns:a16="http://schemas.microsoft.com/office/drawing/2014/main" id="{5F569D25-578D-42AE-B846-23987EC09622}"/>
              </a:ext>
            </a:extLst>
          </p:cNvPr>
          <p:cNvGrpSpPr/>
          <p:nvPr/>
        </p:nvGrpSpPr>
        <p:grpSpPr>
          <a:xfrm>
            <a:off x="2847957" y="1437287"/>
            <a:ext cx="2181573" cy="2057108"/>
            <a:chOff x="475942" y="2481036"/>
            <a:chExt cx="2116615" cy="2120443"/>
          </a:xfrm>
        </p:grpSpPr>
        <p:sp>
          <p:nvSpPr>
            <p:cNvPr id="824" name="Rectangle 823">
              <a:extLst>
                <a:ext uri="{FF2B5EF4-FFF2-40B4-BE49-F238E27FC236}">
                  <a16:creationId xmlns:a16="http://schemas.microsoft.com/office/drawing/2014/main" id="{F06B337E-C396-40E4-B827-C9E7F8E37687}"/>
                </a:ext>
              </a:extLst>
            </p:cNvPr>
            <p:cNvSpPr/>
            <p:nvPr/>
          </p:nvSpPr>
          <p:spPr bwMode="auto">
            <a:xfrm>
              <a:off x="802858" y="4105239"/>
              <a:ext cx="1789699"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General Purpose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Common applications, web servers, etc.</a:t>
              </a:r>
            </a:p>
          </p:txBody>
        </p:sp>
        <p:grpSp>
          <p:nvGrpSpPr>
            <p:cNvPr id="831" name="Group 830">
              <a:extLst>
                <a:ext uri="{FF2B5EF4-FFF2-40B4-BE49-F238E27FC236}">
                  <a16:creationId xmlns:a16="http://schemas.microsoft.com/office/drawing/2014/main" id="{58CA9CB5-802B-4A98-9313-CC104D35FF6C}"/>
                </a:ext>
              </a:extLst>
            </p:cNvPr>
            <p:cNvGrpSpPr/>
            <p:nvPr/>
          </p:nvGrpSpPr>
          <p:grpSpPr>
            <a:xfrm>
              <a:off x="475942" y="2481036"/>
              <a:ext cx="2055888" cy="1333217"/>
              <a:chOff x="5996265" y="2452573"/>
              <a:chExt cx="2055888" cy="1333217"/>
            </a:xfrm>
          </p:grpSpPr>
          <p:sp>
            <p:nvSpPr>
              <p:cNvPr id="832" name="Freeform 23">
                <a:extLst>
                  <a:ext uri="{FF2B5EF4-FFF2-40B4-BE49-F238E27FC236}">
                    <a16:creationId xmlns:a16="http://schemas.microsoft.com/office/drawing/2014/main" id="{AD4262E1-E5C3-46F9-A992-DC9E799781FF}"/>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33" name="Group 832">
                <a:extLst>
                  <a:ext uri="{FF2B5EF4-FFF2-40B4-BE49-F238E27FC236}">
                    <a16:creationId xmlns:a16="http://schemas.microsoft.com/office/drawing/2014/main" id="{B0606B89-3FAF-4A4D-8FE6-26FC5E687BFF}"/>
                  </a:ext>
                </a:extLst>
              </p:cNvPr>
              <p:cNvGrpSpPr/>
              <p:nvPr/>
            </p:nvGrpSpPr>
            <p:grpSpPr>
              <a:xfrm>
                <a:off x="6468553" y="2746939"/>
                <a:ext cx="1111312" cy="1038851"/>
                <a:chOff x="6468553" y="2746939"/>
                <a:chExt cx="1111312" cy="1038851"/>
              </a:xfrm>
            </p:grpSpPr>
            <p:grpSp>
              <p:nvGrpSpPr>
                <p:cNvPr id="834" name="Group 833">
                  <a:extLst>
                    <a:ext uri="{FF2B5EF4-FFF2-40B4-BE49-F238E27FC236}">
                      <a16:creationId xmlns:a16="http://schemas.microsoft.com/office/drawing/2014/main" id="{66588701-4802-40EC-B934-D7BC2F6A7014}"/>
                    </a:ext>
                  </a:extLst>
                </p:cNvPr>
                <p:cNvGrpSpPr/>
                <p:nvPr/>
              </p:nvGrpSpPr>
              <p:grpSpPr>
                <a:xfrm>
                  <a:off x="6468553" y="2746939"/>
                  <a:ext cx="1111312" cy="1038851"/>
                  <a:chOff x="7132637" y="1006524"/>
                  <a:chExt cx="4304244" cy="4014739"/>
                </a:xfrm>
              </p:grpSpPr>
              <p:pic>
                <p:nvPicPr>
                  <p:cNvPr id="836" name="Picture 835">
                    <a:extLst>
                      <a:ext uri="{FF2B5EF4-FFF2-40B4-BE49-F238E27FC236}">
                        <a16:creationId xmlns:a16="http://schemas.microsoft.com/office/drawing/2014/main" id="{04A8C0FB-C07E-47EE-B711-B3D37BFE0BDE}"/>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41" name="AutoShape 3">
                    <a:extLst>
                      <a:ext uri="{FF2B5EF4-FFF2-40B4-BE49-F238E27FC236}">
                        <a16:creationId xmlns:a16="http://schemas.microsoft.com/office/drawing/2014/main" id="{F69D9307-A3EA-49F2-BFDF-73F713CF53A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35" name="TextBox 834">
                  <a:extLst>
                    <a:ext uri="{FF2B5EF4-FFF2-40B4-BE49-F238E27FC236}">
                      <a16:creationId xmlns:a16="http://schemas.microsoft.com/office/drawing/2014/main" id="{7EFB5317-9D27-408A-8E02-69CF43C92905}"/>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D</a:t>
                  </a:r>
                </a:p>
              </p:txBody>
            </p:sp>
          </p:grpSp>
        </p:grpSp>
      </p:grpSp>
      <p:grpSp>
        <p:nvGrpSpPr>
          <p:cNvPr id="842" name="Group 841">
            <a:extLst>
              <a:ext uri="{FF2B5EF4-FFF2-40B4-BE49-F238E27FC236}">
                <a16:creationId xmlns:a16="http://schemas.microsoft.com/office/drawing/2014/main" id="{5F0723C3-5F3B-4AC2-8EA0-00A3F4EA4655}"/>
              </a:ext>
            </a:extLst>
          </p:cNvPr>
          <p:cNvGrpSpPr/>
          <p:nvPr/>
        </p:nvGrpSpPr>
        <p:grpSpPr>
          <a:xfrm>
            <a:off x="7424064" y="1437287"/>
            <a:ext cx="2606647" cy="2057108"/>
            <a:chOff x="391753" y="2481036"/>
            <a:chExt cx="2529032" cy="2120443"/>
          </a:xfrm>
        </p:grpSpPr>
        <p:sp>
          <p:nvSpPr>
            <p:cNvPr id="843" name="Rectangle 842">
              <a:extLst>
                <a:ext uri="{FF2B5EF4-FFF2-40B4-BE49-F238E27FC236}">
                  <a16:creationId xmlns:a16="http://schemas.microsoft.com/office/drawing/2014/main" id="{7729DEDD-6838-47EC-9847-C64CD0035F40}"/>
                </a:ext>
              </a:extLst>
            </p:cNvPr>
            <p:cNvSpPr/>
            <p:nvPr/>
          </p:nvSpPr>
          <p:spPr bwMode="auto">
            <a:xfrm>
              <a:off x="391753" y="4105239"/>
              <a:ext cx="252903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Compute Optimized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Gaming, analytics</a:t>
              </a:r>
            </a:p>
          </p:txBody>
        </p:sp>
        <p:grpSp>
          <p:nvGrpSpPr>
            <p:cNvPr id="844" name="Group 843">
              <a:extLst>
                <a:ext uri="{FF2B5EF4-FFF2-40B4-BE49-F238E27FC236}">
                  <a16:creationId xmlns:a16="http://schemas.microsoft.com/office/drawing/2014/main" id="{3D4C3B18-E29B-4163-967F-924D14CA88B6}"/>
                </a:ext>
              </a:extLst>
            </p:cNvPr>
            <p:cNvGrpSpPr/>
            <p:nvPr/>
          </p:nvGrpSpPr>
          <p:grpSpPr>
            <a:xfrm>
              <a:off x="475942" y="2481036"/>
              <a:ext cx="2055888" cy="1333217"/>
              <a:chOff x="5996265" y="2452573"/>
              <a:chExt cx="2055888" cy="1333217"/>
            </a:xfrm>
          </p:grpSpPr>
          <p:sp>
            <p:nvSpPr>
              <p:cNvPr id="845" name="Freeform 23">
                <a:extLst>
                  <a:ext uri="{FF2B5EF4-FFF2-40B4-BE49-F238E27FC236}">
                    <a16:creationId xmlns:a16="http://schemas.microsoft.com/office/drawing/2014/main" id="{520F4A77-9513-45F4-8B10-A983876B7E10}"/>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46" name="Group 845">
                <a:extLst>
                  <a:ext uri="{FF2B5EF4-FFF2-40B4-BE49-F238E27FC236}">
                    <a16:creationId xmlns:a16="http://schemas.microsoft.com/office/drawing/2014/main" id="{DB2C734C-5565-4317-B053-94F218C8AA4F}"/>
                  </a:ext>
                </a:extLst>
              </p:cNvPr>
              <p:cNvGrpSpPr/>
              <p:nvPr/>
            </p:nvGrpSpPr>
            <p:grpSpPr>
              <a:xfrm>
                <a:off x="6468553" y="2746939"/>
                <a:ext cx="1111312" cy="1038851"/>
                <a:chOff x="6468553" y="2746939"/>
                <a:chExt cx="1111312" cy="1038851"/>
              </a:xfrm>
            </p:grpSpPr>
            <p:grpSp>
              <p:nvGrpSpPr>
                <p:cNvPr id="847" name="Group 846">
                  <a:extLst>
                    <a:ext uri="{FF2B5EF4-FFF2-40B4-BE49-F238E27FC236}">
                      <a16:creationId xmlns:a16="http://schemas.microsoft.com/office/drawing/2014/main" id="{AF76A1FC-5E31-4443-B2D2-1EED49E95892}"/>
                    </a:ext>
                  </a:extLst>
                </p:cNvPr>
                <p:cNvGrpSpPr/>
                <p:nvPr/>
              </p:nvGrpSpPr>
              <p:grpSpPr>
                <a:xfrm>
                  <a:off x="6468553" y="2746939"/>
                  <a:ext cx="1111312" cy="1038851"/>
                  <a:chOff x="7132637" y="1006524"/>
                  <a:chExt cx="4304244" cy="4014739"/>
                </a:xfrm>
              </p:grpSpPr>
              <p:pic>
                <p:nvPicPr>
                  <p:cNvPr id="849" name="Picture 848">
                    <a:extLst>
                      <a:ext uri="{FF2B5EF4-FFF2-40B4-BE49-F238E27FC236}">
                        <a16:creationId xmlns:a16="http://schemas.microsoft.com/office/drawing/2014/main" id="{2B51E635-A1E9-449A-BA86-136C57832424}"/>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50" name="AutoShape 3">
                    <a:extLst>
                      <a:ext uri="{FF2B5EF4-FFF2-40B4-BE49-F238E27FC236}">
                        <a16:creationId xmlns:a16="http://schemas.microsoft.com/office/drawing/2014/main" id="{679BA557-D2F5-46AD-870F-0B755A56257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48" name="TextBox 847">
                  <a:extLst>
                    <a:ext uri="{FF2B5EF4-FFF2-40B4-BE49-F238E27FC236}">
                      <a16:creationId xmlns:a16="http://schemas.microsoft.com/office/drawing/2014/main" id="{32AEE569-C8D7-4E4A-8D7A-2F8BCD92B89D}"/>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F</a:t>
                  </a:r>
                </a:p>
              </p:txBody>
            </p:sp>
          </p:grpSp>
        </p:grpSp>
      </p:grpSp>
      <p:grpSp>
        <p:nvGrpSpPr>
          <p:cNvPr id="851" name="Group 850">
            <a:extLst>
              <a:ext uri="{FF2B5EF4-FFF2-40B4-BE49-F238E27FC236}">
                <a16:creationId xmlns:a16="http://schemas.microsoft.com/office/drawing/2014/main" id="{6F999E21-3629-49AB-B445-F6C690C56227}"/>
              </a:ext>
            </a:extLst>
          </p:cNvPr>
          <p:cNvGrpSpPr/>
          <p:nvPr/>
        </p:nvGrpSpPr>
        <p:grpSpPr>
          <a:xfrm>
            <a:off x="9918647" y="1437287"/>
            <a:ext cx="2118981" cy="2057108"/>
            <a:chOff x="475942" y="2481036"/>
            <a:chExt cx="2055888" cy="2120443"/>
          </a:xfrm>
        </p:grpSpPr>
        <p:sp>
          <p:nvSpPr>
            <p:cNvPr id="852" name="Rectangle 851">
              <a:extLst>
                <a:ext uri="{FF2B5EF4-FFF2-40B4-BE49-F238E27FC236}">
                  <a16:creationId xmlns:a16="http://schemas.microsoft.com/office/drawing/2014/main" id="{8E22F4C6-BF50-46AA-8F09-44EB3DD8F143}"/>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Large Memory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Large databases</a:t>
              </a:r>
            </a:p>
          </p:txBody>
        </p:sp>
        <p:grpSp>
          <p:nvGrpSpPr>
            <p:cNvPr id="853" name="Group 852">
              <a:extLst>
                <a:ext uri="{FF2B5EF4-FFF2-40B4-BE49-F238E27FC236}">
                  <a16:creationId xmlns:a16="http://schemas.microsoft.com/office/drawing/2014/main" id="{F88C97C7-928A-4AA6-809D-257A0D5D083B}"/>
                </a:ext>
              </a:extLst>
            </p:cNvPr>
            <p:cNvGrpSpPr/>
            <p:nvPr/>
          </p:nvGrpSpPr>
          <p:grpSpPr>
            <a:xfrm>
              <a:off x="475942" y="2481036"/>
              <a:ext cx="2055888" cy="1333217"/>
              <a:chOff x="5996265" y="2452573"/>
              <a:chExt cx="2055888" cy="1333217"/>
            </a:xfrm>
          </p:grpSpPr>
          <p:sp>
            <p:nvSpPr>
              <p:cNvPr id="854" name="Freeform 23">
                <a:extLst>
                  <a:ext uri="{FF2B5EF4-FFF2-40B4-BE49-F238E27FC236}">
                    <a16:creationId xmlns:a16="http://schemas.microsoft.com/office/drawing/2014/main" id="{D61BEB06-EC8A-4ABE-984F-CD7408E9BBB2}"/>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55" name="Group 854">
                <a:extLst>
                  <a:ext uri="{FF2B5EF4-FFF2-40B4-BE49-F238E27FC236}">
                    <a16:creationId xmlns:a16="http://schemas.microsoft.com/office/drawing/2014/main" id="{691775B9-3583-448C-97C0-D7E722116BB9}"/>
                  </a:ext>
                </a:extLst>
              </p:cNvPr>
              <p:cNvGrpSpPr/>
              <p:nvPr/>
            </p:nvGrpSpPr>
            <p:grpSpPr>
              <a:xfrm>
                <a:off x="6468553" y="2746939"/>
                <a:ext cx="1111312" cy="1038851"/>
                <a:chOff x="6468553" y="2746939"/>
                <a:chExt cx="1111312" cy="1038851"/>
              </a:xfrm>
            </p:grpSpPr>
            <p:grpSp>
              <p:nvGrpSpPr>
                <p:cNvPr id="856" name="Group 855">
                  <a:extLst>
                    <a:ext uri="{FF2B5EF4-FFF2-40B4-BE49-F238E27FC236}">
                      <a16:creationId xmlns:a16="http://schemas.microsoft.com/office/drawing/2014/main" id="{003644C3-ADFC-417C-AABA-52B6C0B9B84E}"/>
                    </a:ext>
                  </a:extLst>
                </p:cNvPr>
                <p:cNvGrpSpPr/>
                <p:nvPr/>
              </p:nvGrpSpPr>
              <p:grpSpPr>
                <a:xfrm>
                  <a:off x="6468553" y="2746939"/>
                  <a:ext cx="1111312" cy="1038851"/>
                  <a:chOff x="7132637" y="1006524"/>
                  <a:chExt cx="4304244" cy="4014739"/>
                </a:xfrm>
              </p:grpSpPr>
              <p:pic>
                <p:nvPicPr>
                  <p:cNvPr id="858" name="Picture 857">
                    <a:extLst>
                      <a:ext uri="{FF2B5EF4-FFF2-40B4-BE49-F238E27FC236}">
                        <a16:creationId xmlns:a16="http://schemas.microsoft.com/office/drawing/2014/main" id="{2EEAB454-2773-4BB2-8A88-8BFB39C24F77}"/>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59" name="AutoShape 3">
                    <a:extLst>
                      <a:ext uri="{FF2B5EF4-FFF2-40B4-BE49-F238E27FC236}">
                        <a16:creationId xmlns:a16="http://schemas.microsoft.com/office/drawing/2014/main" id="{94509591-BFE2-4191-B667-42F7F6B9D142}"/>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57" name="TextBox 856">
                  <a:extLst>
                    <a:ext uri="{FF2B5EF4-FFF2-40B4-BE49-F238E27FC236}">
                      <a16:creationId xmlns:a16="http://schemas.microsoft.com/office/drawing/2014/main" id="{AAEC2662-C62F-4A56-91C8-A1D9CCB8ABEC}"/>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G</a:t>
                  </a:r>
                </a:p>
              </p:txBody>
            </p:sp>
          </p:grpSp>
        </p:grpSp>
      </p:grpSp>
      <p:grpSp>
        <p:nvGrpSpPr>
          <p:cNvPr id="875" name="Group 874">
            <a:extLst>
              <a:ext uri="{FF2B5EF4-FFF2-40B4-BE49-F238E27FC236}">
                <a16:creationId xmlns:a16="http://schemas.microsoft.com/office/drawing/2014/main" id="{B7BB0794-6F06-4F09-BB64-D255C5B596CE}"/>
              </a:ext>
            </a:extLst>
          </p:cNvPr>
          <p:cNvGrpSpPr>
            <a:grpSpLocks noChangeAspect="1"/>
          </p:cNvGrpSpPr>
          <p:nvPr/>
        </p:nvGrpSpPr>
        <p:grpSpPr>
          <a:xfrm>
            <a:off x="316218" y="4000595"/>
            <a:ext cx="2790902" cy="2057108"/>
            <a:chOff x="4866109" y="2481036"/>
            <a:chExt cx="2876829" cy="2120443"/>
          </a:xfrm>
        </p:grpSpPr>
        <p:sp>
          <p:nvSpPr>
            <p:cNvPr id="876" name="Rectangle 875">
              <a:extLst>
                <a:ext uri="{FF2B5EF4-FFF2-40B4-BE49-F238E27FC236}">
                  <a16:creationId xmlns:a16="http://schemas.microsoft.com/office/drawing/2014/main" id="{0B59D47D-02F2-4A35-B10D-F36D42CC4DDF}"/>
                </a:ext>
              </a:extLst>
            </p:cNvPr>
            <p:cNvSpPr/>
            <p:nvPr/>
          </p:nvSpPr>
          <p:spPr bwMode="auto">
            <a:xfrm>
              <a:off x="4866109" y="4105238"/>
              <a:ext cx="287682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High P</a:t>
              </a:r>
              <a:r>
                <a:rPr lang="en-US" sz="1399" kern="0" dirty="0" err="1">
                  <a:solidFill>
                    <a:srgbClr val="0072C6"/>
                  </a:solidFill>
                  <a:latin typeface="Segoe UI Semibold" panose="020B0702040204020203" pitchFamily="34" charset="0"/>
                  <a:ea typeface="Segoe UI" pitchFamily="34" charset="0"/>
                  <a:cs typeface="Segoe UI Semibold" panose="020B0702040204020203" pitchFamily="34" charset="0"/>
                </a:rPr>
                <a:t>erformance</a:t>
              </a: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Batch processing, fluid dynamics, Monte Carlo simulation</a:t>
              </a:r>
            </a:p>
          </p:txBody>
        </p:sp>
        <p:grpSp>
          <p:nvGrpSpPr>
            <p:cNvPr id="877" name="Group 876">
              <a:extLst>
                <a:ext uri="{FF2B5EF4-FFF2-40B4-BE49-F238E27FC236}">
                  <a16:creationId xmlns:a16="http://schemas.microsoft.com/office/drawing/2014/main" id="{56FEBFCA-3EE7-4A58-BD5D-8D02E8051808}"/>
                </a:ext>
              </a:extLst>
            </p:cNvPr>
            <p:cNvGrpSpPr/>
            <p:nvPr/>
          </p:nvGrpSpPr>
          <p:grpSpPr>
            <a:xfrm>
              <a:off x="5184880" y="2481036"/>
              <a:ext cx="2055888" cy="1333217"/>
              <a:chOff x="5678625" y="2452573"/>
              <a:chExt cx="2055888" cy="1333217"/>
            </a:xfrm>
          </p:grpSpPr>
          <p:sp>
            <p:nvSpPr>
              <p:cNvPr id="878" name="Freeform 23">
                <a:extLst>
                  <a:ext uri="{FF2B5EF4-FFF2-40B4-BE49-F238E27FC236}">
                    <a16:creationId xmlns:a16="http://schemas.microsoft.com/office/drawing/2014/main" id="{6CC89991-7B4B-48DA-808B-D93AF288C8AC}"/>
                  </a:ext>
                </a:extLst>
              </p:cNvPr>
              <p:cNvSpPr>
                <a:spLocks/>
              </p:cNvSpPr>
              <p:nvPr/>
            </p:nvSpPr>
            <p:spPr bwMode="auto">
              <a:xfrm flipH="1">
                <a:off x="567862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a:gradFill>
                    <a:gsLst>
                      <a:gs pos="1250">
                        <a:srgbClr val="FFFFFF"/>
                      </a:gs>
                      <a:gs pos="100000">
                        <a:srgbClr val="FFFFFF"/>
                      </a:gs>
                    </a:gsLst>
                    <a:lin ang="5400000" scaled="0"/>
                  </a:gradFill>
                  <a:latin typeface="Segoe UI Light"/>
                </a:endParaRPr>
              </a:p>
            </p:txBody>
          </p:sp>
          <p:grpSp>
            <p:nvGrpSpPr>
              <p:cNvPr id="879" name="Group 878">
                <a:extLst>
                  <a:ext uri="{FF2B5EF4-FFF2-40B4-BE49-F238E27FC236}">
                    <a16:creationId xmlns:a16="http://schemas.microsoft.com/office/drawing/2014/main" id="{3480D959-B85F-45E0-9E79-70386167F825}"/>
                  </a:ext>
                </a:extLst>
              </p:cNvPr>
              <p:cNvGrpSpPr/>
              <p:nvPr/>
            </p:nvGrpSpPr>
            <p:grpSpPr>
              <a:xfrm>
                <a:off x="6168193" y="2746939"/>
                <a:ext cx="1411672" cy="1038851"/>
                <a:chOff x="6168193" y="2746939"/>
                <a:chExt cx="1411672" cy="1038851"/>
              </a:xfrm>
            </p:grpSpPr>
            <p:grpSp>
              <p:nvGrpSpPr>
                <p:cNvPr id="880" name="Group 879">
                  <a:extLst>
                    <a:ext uri="{FF2B5EF4-FFF2-40B4-BE49-F238E27FC236}">
                      <a16:creationId xmlns:a16="http://schemas.microsoft.com/office/drawing/2014/main" id="{1715F5B6-B08F-421A-A9D5-AB5958F13169}"/>
                    </a:ext>
                  </a:extLst>
                </p:cNvPr>
                <p:cNvGrpSpPr/>
                <p:nvPr/>
              </p:nvGrpSpPr>
              <p:grpSpPr>
                <a:xfrm>
                  <a:off x="6168193" y="2746939"/>
                  <a:ext cx="1411672" cy="1038851"/>
                  <a:chOff x="5969306" y="1006524"/>
                  <a:chExt cx="5467575" cy="4014739"/>
                </a:xfrm>
              </p:grpSpPr>
              <p:pic>
                <p:nvPicPr>
                  <p:cNvPr id="882" name="Picture 881">
                    <a:extLst>
                      <a:ext uri="{FF2B5EF4-FFF2-40B4-BE49-F238E27FC236}">
                        <a16:creationId xmlns:a16="http://schemas.microsoft.com/office/drawing/2014/main" id="{F8ECBC6E-0503-47C1-B8C9-0DB609D2B459}"/>
                      </a:ext>
                    </a:extLst>
                  </p:cNvPr>
                  <p:cNvPicPr>
                    <a:picLocks noChangeAspect="1"/>
                  </p:cNvPicPr>
                  <p:nvPr/>
                </p:nvPicPr>
                <p:blipFill>
                  <a:blip r:embed="rId5"/>
                  <a:stretch>
                    <a:fillRect/>
                  </a:stretch>
                </p:blipFill>
                <p:spPr>
                  <a:xfrm>
                    <a:off x="5969306" y="1172783"/>
                    <a:ext cx="4182165" cy="3848480"/>
                  </a:xfrm>
                  <a:prstGeom prst="rect">
                    <a:avLst/>
                  </a:prstGeom>
                </p:spPr>
              </p:pic>
              <p:sp>
                <p:nvSpPr>
                  <p:cNvPr id="883" name="AutoShape 3">
                    <a:extLst>
                      <a:ext uri="{FF2B5EF4-FFF2-40B4-BE49-F238E27FC236}">
                        <a16:creationId xmlns:a16="http://schemas.microsoft.com/office/drawing/2014/main" id="{96564622-A085-4919-BD4D-41F0652EE45B}"/>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81" name="TextBox 880">
                  <a:extLst>
                    <a:ext uri="{FF2B5EF4-FFF2-40B4-BE49-F238E27FC236}">
                      <a16:creationId xmlns:a16="http://schemas.microsoft.com/office/drawing/2014/main" id="{3B4F85C2-A3B4-4A10-8020-30ACB188141D}"/>
                    </a:ext>
                  </a:extLst>
                </p:cNvPr>
                <p:cNvSpPr txBox="1"/>
                <p:nvPr/>
              </p:nvSpPr>
              <p:spPr>
                <a:xfrm>
                  <a:off x="6248131"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H</a:t>
                  </a:r>
                </a:p>
              </p:txBody>
            </p:sp>
          </p:grpSp>
        </p:grpSp>
      </p:grpSp>
      <p:grpSp>
        <p:nvGrpSpPr>
          <p:cNvPr id="884" name="Group 883">
            <a:extLst>
              <a:ext uri="{FF2B5EF4-FFF2-40B4-BE49-F238E27FC236}">
                <a16:creationId xmlns:a16="http://schemas.microsoft.com/office/drawing/2014/main" id="{0DCF5FDA-7DE6-4AB4-982D-AC9A8ED0FFC1}"/>
              </a:ext>
            </a:extLst>
          </p:cNvPr>
          <p:cNvGrpSpPr>
            <a:grpSpLocks noChangeAspect="1"/>
          </p:cNvGrpSpPr>
          <p:nvPr/>
        </p:nvGrpSpPr>
        <p:grpSpPr>
          <a:xfrm>
            <a:off x="7528444" y="4004089"/>
            <a:ext cx="2792990" cy="2057108"/>
            <a:chOff x="5502520" y="2481036"/>
            <a:chExt cx="2463324" cy="2120443"/>
          </a:xfrm>
        </p:grpSpPr>
        <p:sp>
          <p:nvSpPr>
            <p:cNvPr id="885" name="Rectangle 884">
              <a:extLst>
                <a:ext uri="{FF2B5EF4-FFF2-40B4-BE49-F238E27FC236}">
                  <a16:creationId xmlns:a16="http://schemas.microsoft.com/office/drawing/2014/main" id="{1AE1C160-2E4A-4989-A6EB-AC8E8FE23801}"/>
                </a:ext>
              </a:extLst>
            </p:cNvPr>
            <p:cNvSpPr/>
            <p:nvPr/>
          </p:nvSpPr>
          <p:spPr bwMode="auto">
            <a:xfrm>
              <a:off x="5867205" y="4105238"/>
              <a:ext cx="209863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GPU-enabled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Graphic based applications, remote visualization</a:t>
              </a:r>
            </a:p>
          </p:txBody>
        </p:sp>
        <p:grpSp>
          <p:nvGrpSpPr>
            <p:cNvPr id="886" name="Group 885">
              <a:extLst>
                <a:ext uri="{FF2B5EF4-FFF2-40B4-BE49-F238E27FC236}">
                  <a16:creationId xmlns:a16="http://schemas.microsoft.com/office/drawing/2014/main" id="{261E70D2-91E9-405D-8E4F-562B08CD5BF5}"/>
                </a:ext>
              </a:extLst>
            </p:cNvPr>
            <p:cNvGrpSpPr/>
            <p:nvPr/>
          </p:nvGrpSpPr>
          <p:grpSpPr>
            <a:xfrm>
              <a:off x="5502520" y="2481036"/>
              <a:ext cx="2055888" cy="1333217"/>
              <a:chOff x="5996265" y="2452573"/>
              <a:chExt cx="2055888" cy="1333217"/>
            </a:xfrm>
          </p:grpSpPr>
          <p:sp>
            <p:nvSpPr>
              <p:cNvPr id="887" name="Freeform 23">
                <a:extLst>
                  <a:ext uri="{FF2B5EF4-FFF2-40B4-BE49-F238E27FC236}">
                    <a16:creationId xmlns:a16="http://schemas.microsoft.com/office/drawing/2014/main" id="{35E313B4-1ED9-4321-B68E-23550F85BCA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a:gradFill>
                    <a:gsLst>
                      <a:gs pos="1250">
                        <a:srgbClr val="FFFFFF"/>
                      </a:gs>
                      <a:gs pos="100000">
                        <a:srgbClr val="FFFFFF"/>
                      </a:gs>
                    </a:gsLst>
                    <a:lin ang="5400000" scaled="0"/>
                  </a:gradFill>
                  <a:latin typeface="Segoe UI Light"/>
                </a:endParaRPr>
              </a:p>
            </p:txBody>
          </p:sp>
          <p:grpSp>
            <p:nvGrpSpPr>
              <p:cNvPr id="888" name="Group 887">
                <a:extLst>
                  <a:ext uri="{FF2B5EF4-FFF2-40B4-BE49-F238E27FC236}">
                    <a16:creationId xmlns:a16="http://schemas.microsoft.com/office/drawing/2014/main" id="{710CF3E5-F04B-458D-9D4C-D58595981472}"/>
                  </a:ext>
                </a:extLst>
              </p:cNvPr>
              <p:cNvGrpSpPr/>
              <p:nvPr/>
            </p:nvGrpSpPr>
            <p:grpSpPr>
              <a:xfrm>
                <a:off x="6468553" y="2746939"/>
                <a:ext cx="1111312" cy="1038851"/>
                <a:chOff x="6468553" y="2746939"/>
                <a:chExt cx="1111312" cy="1038851"/>
              </a:xfrm>
            </p:grpSpPr>
            <p:grpSp>
              <p:nvGrpSpPr>
                <p:cNvPr id="889" name="Group 888">
                  <a:extLst>
                    <a:ext uri="{FF2B5EF4-FFF2-40B4-BE49-F238E27FC236}">
                      <a16:creationId xmlns:a16="http://schemas.microsoft.com/office/drawing/2014/main" id="{B3C30928-C751-4A1B-984F-64027179577C}"/>
                    </a:ext>
                  </a:extLst>
                </p:cNvPr>
                <p:cNvGrpSpPr/>
                <p:nvPr/>
              </p:nvGrpSpPr>
              <p:grpSpPr>
                <a:xfrm>
                  <a:off x="6468553" y="2746939"/>
                  <a:ext cx="1111312" cy="1038851"/>
                  <a:chOff x="7132637" y="1006524"/>
                  <a:chExt cx="4304244" cy="4014739"/>
                </a:xfrm>
              </p:grpSpPr>
              <p:pic>
                <p:nvPicPr>
                  <p:cNvPr id="891" name="Picture 890">
                    <a:extLst>
                      <a:ext uri="{FF2B5EF4-FFF2-40B4-BE49-F238E27FC236}">
                        <a16:creationId xmlns:a16="http://schemas.microsoft.com/office/drawing/2014/main" id="{3C183BC8-27AA-4C0D-B718-4C38A8DD8FCF}"/>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92" name="AutoShape 3">
                    <a:extLst>
                      <a:ext uri="{FF2B5EF4-FFF2-40B4-BE49-F238E27FC236}">
                        <a16:creationId xmlns:a16="http://schemas.microsoft.com/office/drawing/2014/main" id="{023F797F-4BD3-4E72-B87C-7406AE3EFD91}"/>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90" name="TextBox 889">
                  <a:extLst>
                    <a:ext uri="{FF2B5EF4-FFF2-40B4-BE49-F238E27FC236}">
                      <a16:creationId xmlns:a16="http://schemas.microsoft.com/office/drawing/2014/main" id="{59C1B542-A853-4E41-A7B6-D33784985C2B}"/>
                    </a:ext>
                  </a:extLst>
                </p:cNvPr>
                <p:cNvSpPr txBox="1"/>
                <p:nvPr/>
              </p:nvSpPr>
              <p:spPr>
                <a:xfrm>
                  <a:off x="6565772"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N</a:t>
                  </a:r>
                </a:p>
              </p:txBody>
            </p:sp>
          </p:grpSp>
        </p:grpSp>
      </p:grpSp>
      <p:grpSp>
        <p:nvGrpSpPr>
          <p:cNvPr id="893" name="Group 892">
            <a:extLst>
              <a:ext uri="{FF2B5EF4-FFF2-40B4-BE49-F238E27FC236}">
                <a16:creationId xmlns:a16="http://schemas.microsoft.com/office/drawing/2014/main" id="{F1FCBE78-5B68-4E26-B9F7-7F2BFF74E8D3}"/>
              </a:ext>
            </a:extLst>
          </p:cNvPr>
          <p:cNvGrpSpPr>
            <a:grpSpLocks noChangeAspect="1"/>
          </p:cNvGrpSpPr>
          <p:nvPr/>
        </p:nvGrpSpPr>
        <p:grpSpPr>
          <a:xfrm>
            <a:off x="2979439" y="4004090"/>
            <a:ext cx="2672808" cy="2053614"/>
            <a:chOff x="5502520" y="2481036"/>
            <a:chExt cx="2755099" cy="2116841"/>
          </a:xfrm>
        </p:grpSpPr>
        <p:sp>
          <p:nvSpPr>
            <p:cNvPr id="894" name="Rectangle 893">
              <a:extLst>
                <a:ext uri="{FF2B5EF4-FFF2-40B4-BE49-F238E27FC236}">
                  <a16:creationId xmlns:a16="http://schemas.microsoft.com/office/drawing/2014/main" id="{B701977D-44E7-49FA-99C4-D27F8FD8EFEB}"/>
                </a:ext>
              </a:extLst>
            </p:cNvPr>
            <p:cNvSpPr/>
            <p:nvPr/>
          </p:nvSpPr>
          <p:spPr bwMode="auto">
            <a:xfrm>
              <a:off x="5627465" y="4101636"/>
              <a:ext cx="2630154"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Storage optimized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No SQL databases </a:t>
              </a:r>
              <a:b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(Cassandra, MongoDB), </a:t>
              </a:r>
              <a:b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data warehousing</a:t>
              </a:r>
            </a:p>
          </p:txBody>
        </p:sp>
        <p:grpSp>
          <p:nvGrpSpPr>
            <p:cNvPr id="895" name="Group 894">
              <a:extLst>
                <a:ext uri="{FF2B5EF4-FFF2-40B4-BE49-F238E27FC236}">
                  <a16:creationId xmlns:a16="http://schemas.microsoft.com/office/drawing/2014/main" id="{F998633D-D116-488F-A4EF-73FFF9711E20}"/>
                </a:ext>
              </a:extLst>
            </p:cNvPr>
            <p:cNvGrpSpPr/>
            <p:nvPr/>
          </p:nvGrpSpPr>
          <p:grpSpPr>
            <a:xfrm>
              <a:off x="5502520" y="2481036"/>
              <a:ext cx="2055888" cy="1333217"/>
              <a:chOff x="5996265" y="2452573"/>
              <a:chExt cx="2055888" cy="1333217"/>
            </a:xfrm>
          </p:grpSpPr>
          <p:sp>
            <p:nvSpPr>
              <p:cNvPr id="896" name="Freeform 23">
                <a:extLst>
                  <a:ext uri="{FF2B5EF4-FFF2-40B4-BE49-F238E27FC236}">
                    <a16:creationId xmlns:a16="http://schemas.microsoft.com/office/drawing/2014/main" id="{4D3C4618-2394-4E48-84BC-3B069A0D006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dirty="0">
                  <a:gradFill>
                    <a:gsLst>
                      <a:gs pos="1250">
                        <a:srgbClr val="FFFFFF"/>
                      </a:gs>
                      <a:gs pos="100000">
                        <a:srgbClr val="FFFFFF"/>
                      </a:gs>
                    </a:gsLst>
                    <a:lin ang="5400000" scaled="0"/>
                  </a:gradFill>
                  <a:latin typeface="Segoe UI Light"/>
                </a:endParaRPr>
              </a:p>
            </p:txBody>
          </p:sp>
          <p:grpSp>
            <p:nvGrpSpPr>
              <p:cNvPr id="897" name="Group 896">
                <a:extLst>
                  <a:ext uri="{FF2B5EF4-FFF2-40B4-BE49-F238E27FC236}">
                    <a16:creationId xmlns:a16="http://schemas.microsoft.com/office/drawing/2014/main" id="{7B60A3A8-41E0-4F39-934F-AF45902D60EC}"/>
                  </a:ext>
                </a:extLst>
              </p:cNvPr>
              <p:cNvGrpSpPr/>
              <p:nvPr/>
            </p:nvGrpSpPr>
            <p:grpSpPr>
              <a:xfrm>
                <a:off x="6468553" y="2746939"/>
                <a:ext cx="1111312" cy="1038851"/>
                <a:chOff x="6468553" y="2746939"/>
                <a:chExt cx="1111312" cy="1038851"/>
              </a:xfrm>
            </p:grpSpPr>
            <p:grpSp>
              <p:nvGrpSpPr>
                <p:cNvPr id="898" name="Group 897">
                  <a:extLst>
                    <a:ext uri="{FF2B5EF4-FFF2-40B4-BE49-F238E27FC236}">
                      <a16:creationId xmlns:a16="http://schemas.microsoft.com/office/drawing/2014/main" id="{B19B034A-A666-4896-8D0D-8D551A060AE4}"/>
                    </a:ext>
                  </a:extLst>
                </p:cNvPr>
                <p:cNvGrpSpPr/>
                <p:nvPr/>
              </p:nvGrpSpPr>
              <p:grpSpPr>
                <a:xfrm>
                  <a:off x="6468553" y="2746939"/>
                  <a:ext cx="1111312" cy="1038851"/>
                  <a:chOff x="7132637" y="1006524"/>
                  <a:chExt cx="4304244" cy="4014739"/>
                </a:xfrm>
              </p:grpSpPr>
              <p:pic>
                <p:nvPicPr>
                  <p:cNvPr id="900" name="Picture 899">
                    <a:extLst>
                      <a:ext uri="{FF2B5EF4-FFF2-40B4-BE49-F238E27FC236}">
                        <a16:creationId xmlns:a16="http://schemas.microsoft.com/office/drawing/2014/main" id="{27CCF6B5-31F4-4858-A44E-01692AF43229}"/>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01" name="AutoShape 3">
                    <a:extLst>
                      <a:ext uri="{FF2B5EF4-FFF2-40B4-BE49-F238E27FC236}">
                        <a16:creationId xmlns:a16="http://schemas.microsoft.com/office/drawing/2014/main" id="{A4FF84F0-37E0-41E5-9BF8-48B5B1CE44C0}"/>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99" name="TextBox 898">
                  <a:extLst>
                    <a:ext uri="{FF2B5EF4-FFF2-40B4-BE49-F238E27FC236}">
                      <a16:creationId xmlns:a16="http://schemas.microsoft.com/office/drawing/2014/main" id="{9E259FDD-C7B4-4869-9154-2950C5419CA2}"/>
                    </a:ext>
                  </a:extLst>
                </p:cNvPr>
                <p:cNvSpPr txBox="1"/>
                <p:nvPr/>
              </p:nvSpPr>
              <p:spPr>
                <a:xfrm>
                  <a:off x="6565772"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L</a:t>
                  </a:r>
                </a:p>
              </p:txBody>
            </p:sp>
          </p:grpSp>
        </p:grpSp>
      </p:grpSp>
      <p:grpSp>
        <p:nvGrpSpPr>
          <p:cNvPr id="902" name="Group 901">
            <a:extLst>
              <a:ext uri="{FF2B5EF4-FFF2-40B4-BE49-F238E27FC236}">
                <a16:creationId xmlns:a16="http://schemas.microsoft.com/office/drawing/2014/main" id="{BDD69B57-080A-4A27-98E9-4BDCD94BD582}"/>
              </a:ext>
            </a:extLst>
          </p:cNvPr>
          <p:cNvGrpSpPr/>
          <p:nvPr/>
        </p:nvGrpSpPr>
        <p:grpSpPr>
          <a:xfrm>
            <a:off x="10429360" y="4110960"/>
            <a:ext cx="1665132" cy="1950237"/>
            <a:chOff x="9799736" y="2955334"/>
            <a:chExt cx="1366875" cy="1600912"/>
          </a:xfrm>
        </p:grpSpPr>
        <p:grpSp>
          <p:nvGrpSpPr>
            <p:cNvPr id="903" name="Group 902">
              <a:extLst>
                <a:ext uri="{FF2B5EF4-FFF2-40B4-BE49-F238E27FC236}">
                  <a16:creationId xmlns:a16="http://schemas.microsoft.com/office/drawing/2014/main" id="{5CF63DF8-727E-4C69-AE65-ACD9B9270428}"/>
                </a:ext>
              </a:extLst>
            </p:cNvPr>
            <p:cNvGrpSpPr/>
            <p:nvPr/>
          </p:nvGrpSpPr>
          <p:grpSpPr>
            <a:xfrm>
              <a:off x="9799736" y="2955334"/>
              <a:ext cx="934958" cy="1025766"/>
              <a:chOff x="9264169" y="3168861"/>
              <a:chExt cx="1048453" cy="1150283"/>
            </a:xfrm>
          </p:grpSpPr>
          <p:grpSp>
            <p:nvGrpSpPr>
              <p:cNvPr id="905" name="Group 904">
                <a:extLst>
                  <a:ext uri="{FF2B5EF4-FFF2-40B4-BE49-F238E27FC236}">
                    <a16:creationId xmlns:a16="http://schemas.microsoft.com/office/drawing/2014/main" id="{FF9F4A46-3043-4066-87A0-36F886BE1919}"/>
                  </a:ext>
                </a:extLst>
              </p:cNvPr>
              <p:cNvGrpSpPr/>
              <p:nvPr/>
            </p:nvGrpSpPr>
            <p:grpSpPr>
              <a:xfrm>
                <a:off x="9369060" y="3168861"/>
                <a:ext cx="838673" cy="860859"/>
                <a:chOff x="-1455738" y="922338"/>
                <a:chExt cx="300038" cy="307975"/>
              </a:xfrm>
            </p:grpSpPr>
            <p:sp>
              <p:nvSpPr>
                <p:cNvPr id="907" name="Rectangle 124">
                  <a:extLst>
                    <a:ext uri="{FF2B5EF4-FFF2-40B4-BE49-F238E27FC236}">
                      <a16:creationId xmlns:a16="http://schemas.microsoft.com/office/drawing/2014/main" id="{F26FDD4F-AD33-4984-9AE2-2E95AE26BDF4}"/>
                    </a:ext>
                  </a:extLst>
                </p:cNvPr>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08" name="Rectangle 125">
                  <a:extLst>
                    <a:ext uri="{FF2B5EF4-FFF2-40B4-BE49-F238E27FC236}">
                      <a16:creationId xmlns:a16="http://schemas.microsoft.com/office/drawing/2014/main" id="{0CD4AD2A-FD47-4E88-8588-46120E906C5D}"/>
                    </a:ext>
                  </a:extLst>
                </p:cNvPr>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09" name="Rectangle 126">
                  <a:extLst>
                    <a:ext uri="{FF2B5EF4-FFF2-40B4-BE49-F238E27FC236}">
                      <a16:creationId xmlns:a16="http://schemas.microsoft.com/office/drawing/2014/main" id="{8AD3C06A-2492-41B6-928A-DA70BBF812F3}"/>
                    </a:ext>
                  </a:extLst>
                </p:cNvPr>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0" name="Rectangle 127">
                  <a:extLst>
                    <a:ext uri="{FF2B5EF4-FFF2-40B4-BE49-F238E27FC236}">
                      <a16:creationId xmlns:a16="http://schemas.microsoft.com/office/drawing/2014/main" id="{1B6CC784-358C-4FA1-835E-54E83FE271BB}"/>
                    </a:ext>
                  </a:extLst>
                </p:cNvPr>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2" name="Rectangle 128">
                  <a:extLst>
                    <a:ext uri="{FF2B5EF4-FFF2-40B4-BE49-F238E27FC236}">
                      <a16:creationId xmlns:a16="http://schemas.microsoft.com/office/drawing/2014/main" id="{0DD77AD7-EF31-4D0E-81AA-0E526D80DEED}"/>
                    </a:ext>
                  </a:extLst>
                </p:cNvPr>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3" name="Rectangle 129">
                  <a:extLst>
                    <a:ext uri="{FF2B5EF4-FFF2-40B4-BE49-F238E27FC236}">
                      <a16:creationId xmlns:a16="http://schemas.microsoft.com/office/drawing/2014/main" id="{31AC63FF-302B-42F0-ADBD-46856E853CC9}"/>
                    </a:ext>
                  </a:extLst>
                </p:cNvPr>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4" name="Rectangle 130">
                  <a:extLst>
                    <a:ext uri="{FF2B5EF4-FFF2-40B4-BE49-F238E27FC236}">
                      <a16:creationId xmlns:a16="http://schemas.microsoft.com/office/drawing/2014/main" id="{AB8C3C15-0BDD-4648-BDA9-1948843032A7}"/>
                    </a:ext>
                  </a:extLst>
                </p:cNvPr>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5" name="Rectangle 131">
                  <a:extLst>
                    <a:ext uri="{FF2B5EF4-FFF2-40B4-BE49-F238E27FC236}">
                      <a16:creationId xmlns:a16="http://schemas.microsoft.com/office/drawing/2014/main" id="{DEAA0BC0-730F-48AD-B335-B24BC54C8AC5}"/>
                    </a:ext>
                  </a:extLst>
                </p:cNvPr>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6" name="Rectangle 132">
                  <a:extLst>
                    <a:ext uri="{FF2B5EF4-FFF2-40B4-BE49-F238E27FC236}">
                      <a16:creationId xmlns:a16="http://schemas.microsoft.com/office/drawing/2014/main" id="{6AA71E39-9C34-4087-868D-1F1BD0F34CC1}"/>
                    </a:ext>
                  </a:extLst>
                </p:cNvPr>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7" name="Oval 133">
                  <a:extLst>
                    <a:ext uri="{FF2B5EF4-FFF2-40B4-BE49-F238E27FC236}">
                      <a16:creationId xmlns:a16="http://schemas.microsoft.com/office/drawing/2014/main" id="{84568BEB-A27F-46DD-A3FA-5AEDA235ACF0}"/>
                    </a:ext>
                  </a:extLst>
                </p:cNvPr>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pic>
            <p:nvPicPr>
              <p:cNvPr id="906" name="Picture 905">
                <a:extLst>
                  <a:ext uri="{FF2B5EF4-FFF2-40B4-BE49-F238E27FC236}">
                    <a16:creationId xmlns:a16="http://schemas.microsoft.com/office/drawing/2014/main" id="{D18508D2-DB32-421F-B1D7-6D1FA4E18ED5}"/>
                  </a:ext>
                </a:extLst>
              </p:cNvPr>
              <p:cNvPicPr>
                <a:picLocks noChangeAspect="1"/>
              </p:cNvPicPr>
              <p:nvPr/>
            </p:nvPicPr>
            <p:blipFill>
              <a:blip r:embed="rId4"/>
              <a:stretch>
                <a:fillRect/>
              </a:stretch>
            </p:blipFill>
            <p:spPr>
              <a:xfrm>
                <a:off x="9264169" y="4013345"/>
                <a:ext cx="1048453" cy="305799"/>
              </a:xfrm>
              <a:prstGeom prst="rect">
                <a:avLst/>
              </a:prstGeom>
            </p:spPr>
          </p:pic>
        </p:grpSp>
        <p:sp>
          <p:nvSpPr>
            <p:cNvPr id="904" name="Rectangle 903">
              <a:extLst>
                <a:ext uri="{FF2B5EF4-FFF2-40B4-BE49-F238E27FC236}">
                  <a16:creationId xmlns:a16="http://schemas.microsoft.com/office/drawing/2014/main" id="{B4990F40-AC1C-4107-BF2C-93253EC1B863}"/>
                </a:ext>
              </a:extLst>
            </p:cNvPr>
            <p:cNvSpPr/>
            <p:nvPr/>
          </p:nvSpPr>
          <p:spPr bwMode="auto">
            <a:xfrm>
              <a:off x="9815767" y="4157842"/>
              <a:ext cx="1350844" cy="398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SAP HANA Large instances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OLTP, OLAP</a:t>
              </a:r>
            </a:p>
          </p:txBody>
        </p:sp>
      </p:grpSp>
      <p:grpSp>
        <p:nvGrpSpPr>
          <p:cNvPr id="964" name="Group 963">
            <a:extLst>
              <a:ext uri="{FF2B5EF4-FFF2-40B4-BE49-F238E27FC236}">
                <a16:creationId xmlns:a16="http://schemas.microsoft.com/office/drawing/2014/main" id="{AFEA27D7-D3C6-479A-8AC0-66BAC50DDAD2}"/>
              </a:ext>
            </a:extLst>
          </p:cNvPr>
          <p:cNvGrpSpPr/>
          <p:nvPr/>
        </p:nvGrpSpPr>
        <p:grpSpPr>
          <a:xfrm>
            <a:off x="5164091" y="1437287"/>
            <a:ext cx="2118981" cy="2057108"/>
            <a:chOff x="475942" y="2481036"/>
            <a:chExt cx="2055888" cy="2120443"/>
          </a:xfrm>
        </p:grpSpPr>
        <p:sp>
          <p:nvSpPr>
            <p:cNvPr id="965" name="Rectangle 964">
              <a:extLst>
                <a:ext uri="{FF2B5EF4-FFF2-40B4-BE49-F238E27FC236}">
                  <a16:creationId xmlns:a16="http://schemas.microsoft.com/office/drawing/2014/main" id="{7F4BC41B-4BF4-486E-8454-3245E6C0170C}"/>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Memory optimized</a:t>
              </a:r>
            </a:p>
            <a:p>
              <a:pPr defTabSz="932114" eaLnBrk="0" fontAlgn="base" hangingPunct="0">
                <a:lnSpc>
                  <a:spcPct val="90000"/>
                </a:lnSpc>
                <a:spcBef>
                  <a:spcPct val="0"/>
                </a:spcBef>
                <a:spcAft>
                  <a:spcPct val="0"/>
                </a:spcAft>
                <a:defRPr/>
              </a:pPr>
              <a:endPar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Nested Virtualization</a:t>
              </a:r>
            </a:p>
          </p:txBody>
        </p:sp>
        <p:grpSp>
          <p:nvGrpSpPr>
            <p:cNvPr id="966" name="Group 965">
              <a:extLst>
                <a:ext uri="{FF2B5EF4-FFF2-40B4-BE49-F238E27FC236}">
                  <a16:creationId xmlns:a16="http://schemas.microsoft.com/office/drawing/2014/main" id="{C385B76B-A6ED-4D06-B11C-64547558F4B2}"/>
                </a:ext>
              </a:extLst>
            </p:cNvPr>
            <p:cNvGrpSpPr/>
            <p:nvPr/>
          </p:nvGrpSpPr>
          <p:grpSpPr>
            <a:xfrm>
              <a:off x="475942" y="2481036"/>
              <a:ext cx="2055888" cy="1333217"/>
              <a:chOff x="5996265" y="2452573"/>
              <a:chExt cx="2055888" cy="1333217"/>
            </a:xfrm>
          </p:grpSpPr>
          <p:sp>
            <p:nvSpPr>
              <p:cNvPr id="967" name="Freeform 23">
                <a:extLst>
                  <a:ext uri="{FF2B5EF4-FFF2-40B4-BE49-F238E27FC236}">
                    <a16:creationId xmlns:a16="http://schemas.microsoft.com/office/drawing/2014/main" id="{1C87D021-93EA-473B-8561-DE1B6580806A}"/>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968" name="Group 967">
                <a:extLst>
                  <a:ext uri="{FF2B5EF4-FFF2-40B4-BE49-F238E27FC236}">
                    <a16:creationId xmlns:a16="http://schemas.microsoft.com/office/drawing/2014/main" id="{5D4E563C-2846-4778-AC2B-EED38F12CCF9}"/>
                  </a:ext>
                </a:extLst>
              </p:cNvPr>
              <p:cNvGrpSpPr/>
              <p:nvPr/>
            </p:nvGrpSpPr>
            <p:grpSpPr>
              <a:xfrm>
                <a:off x="6468553" y="2746939"/>
                <a:ext cx="1111312" cy="1038851"/>
                <a:chOff x="6468553" y="2746939"/>
                <a:chExt cx="1111312" cy="1038851"/>
              </a:xfrm>
            </p:grpSpPr>
            <p:grpSp>
              <p:nvGrpSpPr>
                <p:cNvPr id="969" name="Group 968">
                  <a:extLst>
                    <a:ext uri="{FF2B5EF4-FFF2-40B4-BE49-F238E27FC236}">
                      <a16:creationId xmlns:a16="http://schemas.microsoft.com/office/drawing/2014/main" id="{179B29F8-6FCB-4A01-AFA5-D336D4ECC0DF}"/>
                    </a:ext>
                  </a:extLst>
                </p:cNvPr>
                <p:cNvGrpSpPr/>
                <p:nvPr/>
              </p:nvGrpSpPr>
              <p:grpSpPr>
                <a:xfrm>
                  <a:off x="6468553" y="2746939"/>
                  <a:ext cx="1111312" cy="1038851"/>
                  <a:chOff x="7132637" y="1006524"/>
                  <a:chExt cx="4304244" cy="4014739"/>
                </a:xfrm>
              </p:grpSpPr>
              <p:pic>
                <p:nvPicPr>
                  <p:cNvPr id="971" name="Picture 970">
                    <a:extLst>
                      <a:ext uri="{FF2B5EF4-FFF2-40B4-BE49-F238E27FC236}">
                        <a16:creationId xmlns:a16="http://schemas.microsoft.com/office/drawing/2014/main" id="{06876A40-9369-4772-98B5-56667C5D3E4C}"/>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72" name="AutoShape 3">
                    <a:extLst>
                      <a:ext uri="{FF2B5EF4-FFF2-40B4-BE49-F238E27FC236}">
                        <a16:creationId xmlns:a16="http://schemas.microsoft.com/office/drawing/2014/main" id="{36518000-A761-423C-9127-A3702C22BFE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970" name="TextBox 969">
                  <a:extLst>
                    <a:ext uri="{FF2B5EF4-FFF2-40B4-BE49-F238E27FC236}">
                      <a16:creationId xmlns:a16="http://schemas.microsoft.com/office/drawing/2014/main" id="{392DC395-419D-4E6C-850A-87DBB115D8F2}"/>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E</a:t>
                  </a:r>
                </a:p>
              </p:txBody>
            </p:sp>
          </p:grpSp>
        </p:grpSp>
      </p:grpSp>
      <p:grpSp>
        <p:nvGrpSpPr>
          <p:cNvPr id="982" name="Group 981">
            <a:extLst>
              <a:ext uri="{FF2B5EF4-FFF2-40B4-BE49-F238E27FC236}">
                <a16:creationId xmlns:a16="http://schemas.microsoft.com/office/drawing/2014/main" id="{AFE18798-D950-447C-96D4-84FE87C71852}"/>
              </a:ext>
            </a:extLst>
          </p:cNvPr>
          <p:cNvGrpSpPr/>
          <p:nvPr/>
        </p:nvGrpSpPr>
        <p:grpSpPr>
          <a:xfrm>
            <a:off x="5327069" y="3998227"/>
            <a:ext cx="2118981" cy="2057108"/>
            <a:chOff x="475942" y="2481036"/>
            <a:chExt cx="2055888" cy="2120443"/>
          </a:xfrm>
        </p:grpSpPr>
        <p:sp>
          <p:nvSpPr>
            <p:cNvPr id="983" name="Rectangle 982">
              <a:extLst>
                <a:ext uri="{FF2B5EF4-FFF2-40B4-BE49-F238E27FC236}">
                  <a16:creationId xmlns:a16="http://schemas.microsoft.com/office/drawing/2014/main" id="{CE42BF99-B4E6-4E3B-9179-99FC69625F5A}"/>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Large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Nested Virtualization</a:t>
              </a: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128 Cores, 2 TB RAM</a:t>
              </a:r>
            </a:p>
          </p:txBody>
        </p:sp>
        <p:grpSp>
          <p:nvGrpSpPr>
            <p:cNvPr id="984" name="Group 983">
              <a:extLst>
                <a:ext uri="{FF2B5EF4-FFF2-40B4-BE49-F238E27FC236}">
                  <a16:creationId xmlns:a16="http://schemas.microsoft.com/office/drawing/2014/main" id="{EDC56E71-694F-47B3-B085-964DD7BE52A2}"/>
                </a:ext>
              </a:extLst>
            </p:cNvPr>
            <p:cNvGrpSpPr/>
            <p:nvPr/>
          </p:nvGrpSpPr>
          <p:grpSpPr>
            <a:xfrm>
              <a:off x="475942" y="2481036"/>
              <a:ext cx="2055888" cy="1333217"/>
              <a:chOff x="5996265" y="2452573"/>
              <a:chExt cx="2055888" cy="1333217"/>
            </a:xfrm>
          </p:grpSpPr>
          <p:sp>
            <p:nvSpPr>
              <p:cNvPr id="985" name="Freeform 23">
                <a:extLst>
                  <a:ext uri="{FF2B5EF4-FFF2-40B4-BE49-F238E27FC236}">
                    <a16:creationId xmlns:a16="http://schemas.microsoft.com/office/drawing/2014/main" id="{901D05A1-65CA-4D9D-B0E9-2FAC5FAFAEF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986" name="Group 985">
                <a:extLst>
                  <a:ext uri="{FF2B5EF4-FFF2-40B4-BE49-F238E27FC236}">
                    <a16:creationId xmlns:a16="http://schemas.microsoft.com/office/drawing/2014/main" id="{93E12057-92CC-4332-966B-4ADCCA36B923}"/>
                  </a:ext>
                </a:extLst>
              </p:cNvPr>
              <p:cNvGrpSpPr/>
              <p:nvPr/>
            </p:nvGrpSpPr>
            <p:grpSpPr>
              <a:xfrm>
                <a:off x="6468553" y="2746939"/>
                <a:ext cx="1111312" cy="1038851"/>
                <a:chOff x="6468553" y="2746939"/>
                <a:chExt cx="1111312" cy="1038851"/>
              </a:xfrm>
            </p:grpSpPr>
            <p:grpSp>
              <p:nvGrpSpPr>
                <p:cNvPr id="987" name="Group 986">
                  <a:extLst>
                    <a:ext uri="{FF2B5EF4-FFF2-40B4-BE49-F238E27FC236}">
                      <a16:creationId xmlns:a16="http://schemas.microsoft.com/office/drawing/2014/main" id="{62EDB82D-C4B4-4836-A758-FD0478BFD2C3}"/>
                    </a:ext>
                  </a:extLst>
                </p:cNvPr>
                <p:cNvGrpSpPr/>
                <p:nvPr/>
              </p:nvGrpSpPr>
              <p:grpSpPr>
                <a:xfrm>
                  <a:off x="6468553" y="2746939"/>
                  <a:ext cx="1111312" cy="1038851"/>
                  <a:chOff x="7132637" y="1006524"/>
                  <a:chExt cx="4304244" cy="4014739"/>
                </a:xfrm>
              </p:grpSpPr>
              <p:pic>
                <p:nvPicPr>
                  <p:cNvPr id="989" name="Picture 988">
                    <a:extLst>
                      <a:ext uri="{FF2B5EF4-FFF2-40B4-BE49-F238E27FC236}">
                        <a16:creationId xmlns:a16="http://schemas.microsoft.com/office/drawing/2014/main" id="{0D354DCF-67E5-45B1-B07E-1A420A706C32}"/>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90" name="AutoShape 3">
                    <a:extLst>
                      <a:ext uri="{FF2B5EF4-FFF2-40B4-BE49-F238E27FC236}">
                        <a16:creationId xmlns:a16="http://schemas.microsoft.com/office/drawing/2014/main" id="{E63DE4CF-4569-42DB-BD99-C7A54EB3A1F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988" name="TextBox 987">
                  <a:extLst>
                    <a:ext uri="{FF2B5EF4-FFF2-40B4-BE49-F238E27FC236}">
                      <a16:creationId xmlns:a16="http://schemas.microsoft.com/office/drawing/2014/main" id="{DABEA41C-8291-4F1E-90DA-E600E24ECD18}"/>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M</a:t>
                  </a:r>
                </a:p>
              </p:txBody>
            </p:sp>
          </p:grpSp>
        </p:grpSp>
      </p:grpSp>
    </p:spTree>
    <p:extLst>
      <p:ext uri="{BB962C8B-B14F-4D97-AF65-F5344CB8AC3E}">
        <p14:creationId xmlns:p14="http://schemas.microsoft.com/office/powerpoint/2010/main" val="320452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771"/>
                                        </p:tgtEl>
                                        <p:attrNameLst>
                                          <p:attrName>style.visibility</p:attrName>
                                        </p:attrNameLst>
                                      </p:cBhvr>
                                      <p:to>
                                        <p:strVal val="visible"/>
                                      </p:to>
                                    </p:set>
                                    <p:anim calcmode="lin" valueType="num">
                                      <p:cBhvr additive="base">
                                        <p:cTn id="7" dur="750" fill="hold"/>
                                        <p:tgtEl>
                                          <p:spTgt spid="771"/>
                                        </p:tgtEl>
                                        <p:attrNameLst>
                                          <p:attrName>ppt_x</p:attrName>
                                        </p:attrNameLst>
                                      </p:cBhvr>
                                      <p:tavLst>
                                        <p:tav tm="0">
                                          <p:val>
                                            <p:strVal val="#ppt_x"/>
                                          </p:val>
                                        </p:tav>
                                        <p:tav tm="100000">
                                          <p:val>
                                            <p:strVal val="#ppt_x"/>
                                          </p:val>
                                        </p:tav>
                                      </p:tavLst>
                                    </p:anim>
                                    <p:anim calcmode="lin" valueType="num">
                                      <p:cBhvr additive="base">
                                        <p:cTn id="8" dur="750" fill="hold"/>
                                        <p:tgtEl>
                                          <p:spTgt spid="77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84"/>
                                        </p:tgtEl>
                                        <p:attrNameLst>
                                          <p:attrName>style.visibility</p:attrName>
                                        </p:attrNameLst>
                                      </p:cBhvr>
                                      <p:to>
                                        <p:strVal val="visible"/>
                                      </p:to>
                                    </p:set>
                                    <p:animEffect transition="in" filter="fade">
                                      <p:cBhvr>
                                        <p:cTn id="11" dur="500"/>
                                        <p:tgtEl>
                                          <p:spTgt spid="784"/>
                                        </p:tgtEl>
                                      </p:cBhvr>
                                    </p:animEffect>
                                  </p:childTnLst>
                                </p:cTn>
                              </p:par>
                              <p:par>
                                <p:cTn id="12" presetID="42" presetClass="path" presetSubtype="0" decel="100000" fill="hold" grpId="1" nodeType="withEffect">
                                  <p:stCondLst>
                                    <p:cond delay="250"/>
                                  </p:stCondLst>
                                  <p:childTnLst>
                                    <p:animMotion origin="layout" path="M 0 4.35769E-6 L 0 0.03835 " pathEditMode="relative" rAng="0" ptsTypes="AA">
                                      <p:cBhvr>
                                        <p:cTn id="13" dur="750" spd="-100000" fill="hold"/>
                                        <p:tgtEl>
                                          <p:spTgt spid="784"/>
                                        </p:tgtEl>
                                        <p:attrNameLst>
                                          <p:attrName>ppt_x</p:attrName>
                                          <p:attrName>ppt_y</p:attrName>
                                        </p:attrNameLst>
                                      </p:cBhvr>
                                      <p:rCtr x="0" y="1906"/>
                                    </p:animMotion>
                                  </p:childTnLst>
                                </p:cTn>
                              </p:par>
                              <p:par>
                                <p:cTn id="14" presetID="10" presetClass="entr" presetSubtype="0" fill="hold" grpId="0" nodeType="withEffect">
                                  <p:stCondLst>
                                    <p:cond delay="500"/>
                                  </p:stCondLst>
                                  <p:childTnLst>
                                    <p:set>
                                      <p:cBhvr>
                                        <p:cTn id="15" dur="1" fill="hold">
                                          <p:stCondLst>
                                            <p:cond delay="0"/>
                                          </p:stCondLst>
                                        </p:cTn>
                                        <p:tgtEl>
                                          <p:spTgt spid="785"/>
                                        </p:tgtEl>
                                        <p:attrNameLst>
                                          <p:attrName>style.visibility</p:attrName>
                                        </p:attrNameLst>
                                      </p:cBhvr>
                                      <p:to>
                                        <p:strVal val="visible"/>
                                      </p:to>
                                    </p:set>
                                    <p:animEffect transition="in" filter="fade">
                                      <p:cBhvr>
                                        <p:cTn id="16" dur="500"/>
                                        <p:tgtEl>
                                          <p:spTgt spid="785"/>
                                        </p:tgtEl>
                                      </p:cBhvr>
                                    </p:animEffect>
                                  </p:childTnLst>
                                </p:cTn>
                              </p:par>
                              <p:par>
                                <p:cTn id="17" presetID="42" presetClass="path" presetSubtype="0" decel="100000" fill="hold" grpId="1" nodeType="withEffect">
                                  <p:stCondLst>
                                    <p:cond delay="500"/>
                                  </p:stCondLst>
                                  <p:childTnLst>
                                    <p:animMotion origin="layout" path="M 0 9.98638E-7 L 0 0.03836 " pathEditMode="relative" rAng="0" ptsTypes="AA">
                                      <p:cBhvr>
                                        <p:cTn id="18" dur="750" spd="-100000" fill="hold"/>
                                        <p:tgtEl>
                                          <p:spTgt spid="785"/>
                                        </p:tgtEl>
                                        <p:attrNameLst>
                                          <p:attrName>ppt_x</p:attrName>
                                          <p:attrName>ppt_y</p:attrName>
                                        </p:attrNameLst>
                                      </p:cBhvr>
                                      <p:rCtr x="0" y="1906"/>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grpId="1" nodeType="withEffect">
                                  <p:stCondLst>
                                    <p:cond delay="0"/>
                                  </p:stCondLst>
                                  <p:childTnLst>
                                    <p:animMotion origin="layout" path="M 1.31478E-6 -1.21198E-6 L 1.31478E-6 0.03836 " pathEditMode="relative" rAng="0" ptsTypes="AA">
                                      <p:cBhvr>
                                        <p:cTn id="23" dur="750" spd="-100000" fill="hold"/>
                                        <p:tgtEl>
                                          <p:spTgt spid="4"/>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71" grpId="0" animBg="1"/>
      <p:bldP spid="784" grpId="0"/>
      <p:bldP spid="784" grpId="1"/>
      <p:bldP spid="785" grpId="0"/>
      <p:bldP spid="78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646394" y="5468380"/>
            <a:ext cx="11864376" cy="1529171"/>
            <a:chOff x="1645745" y="5468659"/>
            <a:chExt cx="11866059" cy="1529388"/>
          </a:xfrm>
        </p:grpSpPr>
        <p:sp>
          <p:nvSpPr>
            <p:cNvPr id="33" name="Freeform 10"/>
            <p:cNvSpPr>
              <a:spLocks/>
            </p:cNvSpPr>
            <p:nvPr/>
          </p:nvSpPr>
          <p:spPr bwMode="auto">
            <a:xfrm>
              <a:off x="1645745" y="6537458"/>
              <a:ext cx="5229624" cy="460588"/>
            </a:xfrm>
            <a:custGeom>
              <a:avLst/>
              <a:gdLst>
                <a:gd name="T0" fmla="*/ 0 w 1532"/>
                <a:gd name="T1" fmla="*/ 135 h 135"/>
                <a:gd name="T2" fmla="*/ 766 w 1532"/>
                <a:gd name="T3" fmla="*/ 0 h 135"/>
                <a:gd name="T4" fmla="*/ 1532 w 1532"/>
                <a:gd name="T5" fmla="*/ 135 h 135"/>
                <a:gd name="T6" fmla="*/ 0 w 1532"/>
                <a:gd name="T7" fmla="*/ 135 h 135"/>
              </a:gdLst>
              <a:ahLst/>
              <a:cxnLst>
                <a:cxn ang="0">
                  <a:pos x="T0" y="T1"/>
                </a:cxn>
                <a:cxn ang="0">
                  <a:pos x="T2" y="T3"/>
                </a:cxn>
                <a:cxn ang="0">
                  <a:pos x="T4" y="T5"/>
                </a:cxn>
                <a:cxn ang="0">
                  <a:pos x="T6" y="T7"/>
                </a:cxn>
              </a:cxnLst>
              <a:rect l="0" t="0" r="r" b="b"/>
              <a:pathLst>
                <a:path w="1532" h="135">
                  <a:moveTo>
                    <a:pt x="0" y="135"/>
                  </a:moveTo>
                  <a:cubicBezTo>
                    <a:pt x="161" y="54"/>
                    <a:pt x="444" y="0"/>
                    <a:pt x="766" y="0"/>
                  </a:cubicBezTo>
                  <a:cubicBezTo>
                    <a:pt x="1089" y="0"/>
                    <a:pt x="1372" y="54"/>
                    <a:pt x="1532" y="135"/>
                  </a:cubicBezTo>
                  <a:lnTo>
                    <a:pt x="0" y="135"/>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4" name="Freeform 11"/>
            <p:cNvSpPr>
              <a:spLocks/>
            </p:cNvSpPr>
            <p:nvPr/>
          </p:nvSpPr>
          <p:spPr bwMode="auto">
            <a:xfrm>
              <a:off x="5525833" y="6112572"/>
              <a:ext cx="7985971" cy="885475"/>
            </a:xfrm>
            <a:custGeom>
              <a:avLst/>
              <a:gdLst>
                <a:gd name="T0" fmla="*/ 2265 w 2265"/>
                <a:gd name="T1" fmla="*/ 221 h 221"/>
                <a:gd name="T2" fmla="*/ 1133 w 2265"/>
                <a:gd name="T3" fmla="*/ 0 h 221"/>
                <a:gd name="T4" fmla="*/ 0 w 2265"/>
                <a:gd name="T5" fmla="*/ 221 h 221"/>
                <a:gd name="T6" fmla="*/ 2265 w 2265"/>
                <a:gd name="T7" fmla="*/ 221 h 221"/>
              </a:gdLst>
              <a:ahLst/>
              <a:cxnLst>
                <a:cxn ang="0">
                  <a:pos x="T0" y="T1"/>
                </a:cxn>
                <a:cxn ang="0">
                  <a:pos x="T2" y="T3"/>
                </a:cxn>
                <a:cxn ang="0">
                  <a:pos x="T4" y="T5"/>
                </a:cxn>
                <a:cxn ang="0">
                  <a:pos x="T6" y="T7"/>
                </a:cxn>
              </a:cxnLst>
              <a:rect l="0" t="0" r="r" b="b"/>
              <a:pathLst>
                <a:path w="2265" h="221">
                  <a:moveTo>
                    <a:pt x="2265" y="221"/>
                  </a:moveTo>
                  <a:cubicBezTo>
                    <a:pt x="2041" y="89"/>
                    <a:pt x="1618" y="0"/>
                    <a:pt x="1133" y="0"/>
                  </a:cubicBezTo>
                  <a:cubicBezTo>
                    <a:pt x="648" y="0"/>
                    <a:pt x="225" y="89"/>
                    <a:pt x="0" y="221"/>
                  </a:cubicBezTo>
                  <a:cubicBezTo>
                    <a:pt x="2265" y="221"/>
                    <a:pt x="2265" y="221"/>
                    <a:pt x="2265" y="22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nvGrpSpPr>
            <p:cNvPr id="45" name="Group 44"/>
            <p:cNvGrpSpPr/>
            <p:nvPr/>
          </p:nvGrpSpPr>
          <p:grpSpPr>
            <a:xfrm>
              <a:off x="11405740" y="5468659"/>
              <a:ext cx="440375" cy="1055454"/>
              <a:chOff x="11685588" y="5532438"/>
              <a:chExt cx="484188" cy="1160462"/>
            </a:xfrm>
          </p:grpSpPr>
          <p:sp>
            <p:nvSpPr>
              <p:cNvPr id="46" name="Freeform 21"/>
              <p:cNvSpPr>
                <a:spLocks/>
              </p:cNvSpPr>
              <p:nvPr/>
            </p:nvSpPr>
            <p:spPr bwMode="auto">
              <a:xfrm>
                <a:off x="11685588" y="5889625"/>
                <a:ext cx="484188" cy="593725"/>
              </a:xfrm>
              <a:custGeom>
                <a:avLst/>
                <a:gdLst>
                  <a:gd name="T0" fmla="*/ 151 w 305"/>
                  <a:gd name="T1" fmla="*/ 0 h 374"/>
                  <a:gd name="T2" fmla="*/ 305 w 305"/>
                  <a:gd name="T3" fmla="*/ 374 h 374"/>
                  <a:gd name="T4" fmla="*/ 0 w 305"/>
                  <a:gd name="T5" fmla="*/ 374 h 374"/>
                  <a:gd name="T6" fmla="*/ 151 w 305"/>
                  <a:gd name="T7" fmla="*/ 0 h 374"/>
                </a:gdLst>
                <a:ahLst/>
                <a:cxnLst>
                  <a:cxn ang="0">
                    <a:pos x="T0" y="T1"/>
                  </a:cxn>
                  <a:cxn ang="0">
                    <a:pos x="T2" y="T3"/>
                  </a:cxn>
                  <a:cxn ang="0">
                    <a:pos x="T4" y="T5"/>
                  </a:cxn>
                  <a:cxn ang="0">
                    <a:pos x="T6" y="T7"/>
                  </a:cxn>
                </a:cxnLst>
                <a:rect l="0" t="0" r="r" b="b"/>
                <a:pathLst>
                  <a:path w="305" h="374">
                    <a:moveTo>
                      <a:pt x="151" y="0"/>
                    </a:moveTo>
                    <a:lnTo>
                      <a:pt x="305" y="374"/>
                    </a:lnTo>
                    <a:lnTo>
                      <a:pt x="0" y="374"/>
                    </a:lnTo>
                    <a:lnTo>
                      <a:pt x="15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7" name="Freeform 23"/>
              <p:cNvSpPr>
                <a:spLocks/>
              </p:cNvSpPr>
              <p:nvPr/>
            </p:nvSpPr>
            <p:spPr bwMode="auto">
              <a:xfrm>
                <a:off x="11726863" y="5668963"/>
                <a:ext cx="396875" cy="484187"/>
              </a:xfrm>
              <a:custGeom>
                <a:avLst/>
                <a:gdLst>
                  <a:gd name="T0" fmla="*/ 125 w 250"/>
                  <a:gd name="T1" fmla="*/ 0 h 305"/>
                  <a:gd name="T2" fmla="*/ 250 w 250"/>
                  <a:gd name="T3" fmla="*/ 305 h 305"/>
                  <a:gd name="T4" fmla="*/ 0 w 250"/>
                  <a:gd name="T5" fmla="*/ 305 h 305"/>
                  <a:gd name="T6" fmla="*/ 125 w 250"/>
                  <a:gd name="T7" fmla="*/ 0 h 305"/>
                </a:gdLst>
                <a:ahLst/>
                <a:cxnLst>
                  <a:cxn ang="0">
                    <a:pos x="T0" y="T1"/>
                  </a:cxn>
                  <a:cxn ang="0">
                    <a:pos x="T2" y="T3"/>
                  </a:cxn>
                  <a:cxn ang="0">
                    <a:pos x="T4" y="T5"/>
                  </a:cxn>
                  <a:cxn ang="0">
                    <a:pos x="T6" y="T7"/>
                  </a:cxn>
                </a:cxnLst>
                <a:rect l="0" t="0" r="r" b="b"/>
                <a:pathLst>
                  <a:path w="250" h="305">
                    <a:moveTo>
                      <a:pt x="125" y="0"/>
                    </a:moveTo>
                    <a:lnTo>
                      <a:pt x="250" y="305"/>
                    </a:lnTo>
                    <a:lnTo>
                      <a:pt x="0" y="305"/>
                    </a:lnTo>
                    <a:lnTo>
                      <a:pt x="125"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8" name="Freeform 25"/>
              <p:cNvSpPr>
                <a:spLocks/>
              </p:cNvSpPr>
              <p:nvPr/>
            </p:nvSpPr>
            <p:spPr bwMode="auto">
              <a:xfrm>
                <a:off x="11804650" y="5532438"/>
                <a:ext cx="233363" cy="290512"/>
              </a:xfrm>
              <a:custGeom>
                <a:avLst/>
                <a:gdLst>
                  <a:gd name="T0" fmla="*/ 76 w 147"/>
                  <a:gd name="T1" fmla="*/ 0 h 183"/>
                  <a:gd name="T2" fmla="*/ 147 w 147"/>
                  <a:gd name="T3" fmla="*/ 183 h 183"/>
                  <a:gd name="T4" fmla="*/ 0 w 147"/>
                  <a:gd name="T5" fmla="*/ 183 h 183"/>
                  <a:gd name="T6" fmla="*/ 76 w 147"/>
                  <a:gd name="T7" fmla="*/ 0 h 183"/>
                </a:gdLst>
                <a:ahLst/>
                <a:cxnLst>
                  <a:cxn ang="0">
                    <a:pos x="T0" y="T1"/>
                  </a:cxn>
                  <a:cxn ang="0">
                    <a:pos x="T2" y="T3"/>
                  </a:cxn>
                  <a:cxn ang="0">
                    <a:pos x="T4" y="T5"/>
                  </a:cxn>
                  <a:cxn ang="0">
                    <a:pos x="T6" y="T7"/>
                  </a:cxn>
                </a:cxnLst>
                <a:rect l="0" t="0" r="r" b="b"/>
                <a:pathLst>
                  <a:path w="147" h="183">
                    <a:moveTo>
                      <a:pt x="76" y="0"/>
                    </a:moveTo>
                    <a:lnTo>
                      <a:pt x="147" y="183"/>
                    </a:lnTo>
                    <a:lnTo>
                      <a:pt x="0" y="183"/>
                    </a:lnTo>
                    <a:lnTo>
                      <a:pt x="7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9" name="Rectangle 26"/>
              <p:cNvSpPr>
                <a:spLocks noChangeArrowheads="1"/>
              </p:cNvSpPr>
              <p:nvPr/>
            </p:nvSpPr>
            <p:spPr bwMode="auto">
              <a:xfrm>
                <a:off x="11891963" y="6419850"/>
                <a:ext cx="60325" cy="273050"/>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50" name="Freeform 27"/>
              <p:cNvSpPr>
                <a:spLocks/>
              </p:cNvSpPr>
              <p:nvPr/>
            </p:nvSpPr>
            <p:spPr bwMode="auto">
              <a:xfrm>
                <a:off x="11922125" y="6359525"/>
                <a:ext cx="74613" cy="107950"/>
              </a:xfrm>
              <a:custGeom>
                <a:avLst/>
                <a:gdLst>
                  <a:gd name="T0" fmla="*/ 0 w 47"/>
                  <a:gd name="T1" fmla="*/ 38 h 68"/>
                  <a:gd name="T2" fmla="*/ 38 w 47"/>
                  <a:gd name="T3" fmla="*/ 0 h 68"/>
                  <a:gd name="T4" fmla="*/ 47 w 47"/>
                  <a:gd name="T5" fmla="*/ 5 h 68"/>
                  <a:gd name="T6" fmla="*/ 12 w 47"/>
                  <a:gd name="T7" fmla="*/ 68 h 68"/>
                  <a:gd name="T8" fmla="*/ 0 w 47"/>
                  <a:gd name="T9" fmla="*/ 38 h 68"/>
                </a:gdLst>
                <a:ahLst/>
                <a:cxnLst>
                  <a:cxn ang="0">
                    <a:pos x="T0" y="T1"/>
                  </a:cxn>
                  <a:cxn ang="0">
                    <a:pos x="T2" y="T3"/>
                  </a:cxn>
                  <a:cxn ang="0">
                    <a:pos x="T4" y="T5"/>
                  </a:cxn>
                  <a:cxn ang="0">
                    <a:pos x="T6" y="T7"/>
                  </a:cxn>
                  <a:cxn ang="0">
                    <a:pos x="T8" y="T9"/>
                  </a:cxn>
                </a:cxnLst>
                <a:rect l="0" t="0" r="r" b="b"/>
                <a:pathLst>
                  <a:path w="47" h="68">
                    <a:moveTo>
                      <a:pt x="0" y="38"/>
                    </a:moveTo>
                    <a:lnTo>
                      <a:pt x="38" y="0"/>
                    </a:lnTo>
                    <a:lnTo>
                      <a:pt x="47" y="5"/>
                    </a:lnTo>
                    <a:lnTo>
                      <a:pt x="12" y="68"/>
                    </a:lnTo>
                    <a:lnTo>
                      <a:pt x="0" y="38"/>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51" name="Freeform 28"/>
              <p:cNvSpPr>
                <a:spLocks/>
              </p:cNvSpPr>
              <p:nvPr/>
            </p:nvSpPr>
            <p:spPr bwMode="auto">
              <a:xfrm>
                <a:off x="11853863" y="6321425"/>
                <a:ext cx="68263" cy="153987"/>
              </a:xfrm>
              <a:custGeom>
                <a:avLst/>
                <a:gdLst>
                  <a:gd name="T0" fmla="*/ 43 w 43"/>
                  <a:gd name="T1" fmla="*/ 62 h 97"/>
                  <a:gd name="T2" fmla="*/ 7 w 43"/>
                  <a:gd name="T3" fmla="*/ 0 h 97"/>
                  <a:gd name="T4" fmla="*/ 0 w 43"/>
                  <a:gd name="T5" fmla="*/ 5 h 97"/>
                  <a:gd name="T6" fmla="*/ 36 w 43"/>
                  <a:gd name="T7" fmla="*/ 97 h 97"/>
                  <a:gd name="T8" fmla="*/ 43 w 43"/>
                  <a:gd name="T9" fmla="*/ 62 h 97"/>
                </a:gdLst>
                <a:ahLst/>
                <a:cxnLst>
                  <a:cxn ang="0">
                    <a:pos x="T0" y="T1"/>
                  </a:cxn>
                  <a:cxn ang="0">
                    <a:pos x="T2" y="T3"/>
                  </a:cxn>
                  <a:cxn ang="0">
                    <a:pos x="T4" y="T5"/>
                  </a:cxn>
                  <a:cxn ang="0">
                    <a:pos x="T6" y="T7"/>
                  </a:cxn>
                  <a:cxn ang="0">
                    <a:pos x="T8" y="T9"/>
                  </a:cxn>
                </a:cxnLst>
                <a:rect l="0" t="0" r="r" b="b"/>
                <a:pathLst>
                  <a:path w="43" h="97">
                    <a:moveTo>
                      <a:pt x="43" y="62"/>
                    </a:moveTo>
                    <a:lnTo>
                      <a:pt x="7" y="0"/>
                    </a:lnTo>
                    <a:lnTo>
                      <a:pt x="0" y="5"/>
                    </a:lnTo>
                    <a:lnTo>
                      <a:pt x="36" y="97"/>
                    </a:lnTo>
                    <a:lnTo>
                      <a:pt x="43" y="62"/>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nvGrpSpPr>
            <p:cNvPr id="35" name="Group 34"/>
            <p:cNvGrpSpPr/>
            <p:nvPr/>
          </p:nvGrpSpPr>
          <p:grpSpPr>
            <a:xfrm>
              <a:off x="3241034" y="5919711"/>
              <a:ext cx="324867" cy="713263"/>
              <a:chOff x="3208338" y="5908675"/>
              <a:chExt cx="357188" cy="784225"/>
            </a:xfrm>
          </p:grpSpPr>
          <p:sp>
            <p:nvSpPr>
              <p:cNvPr id="36" name="Freeform 12"/>
              <p:cNvSpPr>
                <a:spLocks/>
              </p:cNvSpPr>
              <p:nvPr/>
            </p:nvSpPr>
            <p:spPr bwMode="auto">
              <a:xfrm>
                <a:off x="3208338" y="5908675"/>
                <a:ext cx="357188" cy="654050"/>
              </a:xfrm>
              <a:custGeom>
                <a:avLst/>
                <a:gdLst>
                  <a:gd name="T0" fmla="*/ 111 w 225"/>
                  <a:gd name="T1" fmla="*/ 0 h 412"/>
                  <a:gd name="T2" fmla="*/ 225 w 225"/>
                  <a:gd name="T3" fmla="*/ 412 h 412"/>
                  <a:gd name="T4" fmla="*/ 0 w 225"/>
                  <a:gd name="T5" fmla="*/ 412 h 412"/>
                  <a:gd name="T6" fmla="*/ 111 w 225"/>
                  <a:gd name="T7" fmla="*/ 0 h 412"/>
                </a:gdLst>
                <a:ahLst/>
                <a:cxnLst>
                  <a:cxn ang="0">
                    <a:pos x="T0" y="T1"/>
                  </a:cxn>
                  <a:cxn ang="0">
                    <a:pos x="T2" y="T3"/>
                  </a:cxn>
                  <a:cxn ang="0">
                    <a:pos x="T4" y="T5"/>
                  </a:cxn>
                  <a:cxn ang="0">
                    <a:pos x="T6" y="T7"/>
                  </a:cxn>
                </a:cxnLst>
                <a:rect l="0" t="0" r="r" b="b"/>
                <a:pathLst>
                  <a:path w="225" h="412">
                    <a:moveTo>
                      <a:pt x="111" y="0"/>
                    </a:moveTo>
                    <a:lnTo>
                      <a:pt x="225" y="412"/>
                    </a:lnTo>
                    <a:lnTo>
                      <a:pt x="0" y="412"/>
                    </a:lnTo>
                    <a:lnTo>
                      <a:pt x="111" y="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7" name="Rectangle 13"/>
              <p:cNvSpPr>
                <a:spLocks noChangeArrowheads="1"/>
              </p:cNvSpPr>
              <p:nvPr/>
            </p:nvSpPr>
            <p:spPr bwMode="auto">
              <a:xfrm>
                <a:off x="3362325" y="6516688"/>
                <a:ext cx="44450" cy="176212"/>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8" name="Freeform 14"/>
              <p:cNvSpPr>
                <a:spLocks/>
              </p:cNvSpPr>
              <p:nvPr/>
            </p:nvSpPr>
            <p:spPr bwMode="auto">
              <a:xfrm>
                <a:off x="3384550" y="6461125"/>
                <a:ext cx="109538" cy="96837"/>
              </a:xfrm>
              <a:custGeom>
                <a:avLst/>
                <a:gdLst>
                  <a:gd name="T0" fmla="*/ 0 w 69"/>
                  <a:gd name="T1" fmla="*/ 35 h 61"/>
                  <a:gd name="T2" fmla="*/ 62 w 69"/>
                  <a:gd name="T3" fmla="*/ 0 h 61"/>
                  <a:gd name="T4" fmla="*/ 69 w 69"/>
                  <a:gd name="T5" fmla="*/ 9 h 61"/>
                  <a:gd name="T6" fmla="*/ 10 w 69"/>
                  <a:gd name="T7" fmla="*/ 61 h 61"/>
                  <a:gd name="T8" fmla="*/ 0 w 69"/>
                  <a:gd name="T9" fmla="*/ 35 h 61"/>
                </a:gdLst>
                <a:ahLst/>
                <a:cxnLst>
                  <a:cxn ang="0">
                    <a:pos x="T0" y="T1"/>
                  </a:cxn>
                  <a:cxn ang="0">
                    <a:pos x="T2" y="T3"/>
                  </a:cxn>
                  <a:cxn ang="0">
                    <a:pos x="T4" y="T5"/>
                  </a:cxn>
                  <a:cxn ang="0">
                    <a:pos x="T6" y="T7"/>
                  </a:cxn>
                  <a:cxn ang="0">
                    <a:pos x="T8" y="T9"/>
                  </a:cxn>
                </a:cxnLst>
                <a:rect l="0" t="0" r="r" b="b"/>
                <a:pathLst>
                  <a:path w="69" h="61">
                    <a:moveTo>
                      <a:pt x="0" y="35"/>
                    </a:moveTo>
                    <a:lnTo>
                      <a:pt x="62" y="0"/>
                    </a:lnTo>
                    <a:lnTo>
                      <a:pt x="69" y="9"/>
                    </a:lnTo>
                    <a:lnTo>
                      <a:pt x="10" y="61"/>
                    </a:lnTo>
                    <a:lnTo>
                      <a:pt x="0" y="35"/>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9" name="Freeform 15"/>
              <p:cNvSpPr>
                <a:spLocks/>
              </p:cNvSpPr>
              <p:nvPr/>
            </p:nvSpPr>
            <p:spPr bwMode="auto">
              <a:xfrm>
                <a:off x="3317875" y="6483350"/>
                <a:ext cx="66675" cy="85725"/>
              </a:xfrm>
              <a:custGeom>
                <a:avLst/>
                <a:gdLst>
                  <a:gd name="T0" fmla="*/ 42 w 42"/>
                  <a:gd name="T1" fmla="*/ 21 h 54"/>
                  <a:gd name="T2" fmla="*/ 7 w 42"/>
                  <a:gd name="T3" fmla="*/ 0 h 54"/>
                  <a:gd name="T4" fmla="*/ 0 w 42"/>
                  <a:gd name="T5" fmla="*/ 7 h 54"/>
                  <a:gd name="T6" fmla="*/ 35 w 42"/>
                  <a:gd name="T7" fmla="*/ 54 h 54"/>
                  <a:gd name="T8" fmla="*/ 42 w 42"/>
                  <a:gd name="T9" fmla="*/ 21 h 54"/>
                </a:gdLst>
                <a:ahLst/>
                <a:cxnLst>
                  <a:cxn ang="0">
                    <a:pos x="T0" y="T1"/>
                  </a:cxn>
                  <a:cxn ang="0">
                    <a:pos x="T2" y="T3"/>
                  </a:cxn>
                  <a:cxn ang="0">
                    <a:pos x="T4" y="T5"/>
                  </a:cxn>
                  <a:cxn ang="0">
                    <a:pos x="T6" y="T7"/>
                  </a:cxn>
                  <a:cxn ang="0">
                    <a:pos x="T8" y="T9"/>
                  </a:cxn>
                </a:cxnLst>
                <a:rect l="0" t="0" r="r" b="b"/>
                <a:pathLst>
                  <a:path w="42" h="54">
                    <a:moveTo>
                      <a:pt x="42" y="21"/>
                    </a:moveTo>
                    <a:lnTo>
                      <a:pt x="7" y="0"/>
                    </a:lnTo>
                    <a:lnTo>
                      <a:pt x="0" y="7"/>
                    </a:lnTo>
                    <a:lnTo>
                      <a:pt x="35" y="54"/>
                    </a:lnTo>
                    <a:lnTo>
                      <a:pt x="42" y="21"/>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nvGrpSpPr>
            <p:cNvPr id="40" name="Group 39"/>
            <p:cNvGrpSpPr/>
            <p:nvPr/>
          </p:nvGrpSpPr>
          <p:grpSpPr>
            <a:xfrm>
              <a:off x="3680280" y="6145103"/>
              <a:ext cx="320534" cy="713263"/>
              <a:chOff x="3648075" y="6134100"/>
              <a:chExt cx="352425" cy="784225"/>
            </a:xfrm>
          </p:grpSpPr>
          <p:sp>
            <p:nvSpPr>
              <p:cNvPr id="41" name="Freeform 16"/>
              <p:cNvSpPr>
                <a:spLocks/>
              </p:cNvSpPr>
              <p:nvPr/>
            </p:nvSpPr>
            <p:spPr bwMode="auto">
              <a:xfrm>
                <a:off x="3648075" y="6134100"/>
                <a:ext cx="352425" cy="654050"/>
              </a:xfrm>
              <a:custGeom>
                <a:avLst/>
                <a:gdLst>
                  <a:gd name="T0" fmla="*/ 111 w 222"/>
                  <a:gd name="T1" fmla="*/ 0 h 412"/>
                  <a:gd name="T2" fmla="*/ 222 w 222"/>
                  <a:gd name="T3" fmla="*/ 412 h 412"/>
                  <a:gd name="T4" fmla="*/ 0 w 222"/>
                  <a:gd name="T5" fmla="*/ 412 h 412"/>
                  <a:gd name="T6" fmla="*/ 111 w 222"/>
                  <a:gd name="T7" fmla="*/ 0 h 412"/>
                </a:gdLst>
                <a:ahLst/>
                <a:cxnLst>
                  <a:cxn ang="0">
                    <a:pos x="T0" y="T1"/>
                  </a:cxn>
                  <a:cxn ang="0">
                    <a:pos x="T2" y="T3"/>
                  </a:cxn>
                  <a:cxn ang="0">
                    <a:pos x="T4" y="T5"/>
                  </a:cxn>
                  <a:cxn ang="0">
                    <a:pos x="T6" y="T7"/>
                  </a:cxn>
                </a:cxnLst>
                <a:rect l="0" t="0" r="r" b="b"/>
                <a:pathLst>
                  <a:path w="222" h="412">
                    <a:moveTo>
                      <a:pt x="111" y="0"/>
                    </a:moveTo>
                    <a:lnTo>
                      <a:pt x="222" y="412"/>
                    </a:lnTo>
                    <a:lnTo>
                      <a:pt x="0" y="412"/>
                    </a:lnTo>
                    <a:lnTo>
                      <a:pt x="111" y="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2" name="Rectangle 17"/>
              <p:cNvSpPr>
                <a:spLocks noChangeArrowheads="1"/>
              </p:cNvSpPr>
              <p:nvPr/>
            </p:nvSpPr>
            <p:spPr bwMode="auto">
              <a:xfrm>
                <a:off x="3802063" y="6742113"/>
                <a:ext cx="41275" cy="176212"/>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3" name="Freeform 18"/>
              <p:cNvSpPr>
                <a:spLocks/>
              </p:cNvSpPr>
              <p:nvPr/>
            </p:nvSpPr>
            <p:spPr bwMode="auto">
              <a:xfrm>
                <a:off x="3824288" y="6686550"/>
                <a:ext cx="107950" cy="96837"/>
              </a:xfrm>
              <a:custGeom>
                <a:avLst/>
                <a:gdLst>
                  <a:gd name="T0" fmla="*/ 0 w 68"/>
                  <a:gd name="T1" fmla="*/ 35 h 61"/>
                  <a:gd name="T2" fmla="*/ 59 w 68"/>
                  <a:gd name="T3" fmla="*/ 0 h 61"/>
                  <a:gd name="T4" fmla="*/ 68 w 68"/>
                  <a:gd name="T5" fmla="*/ 9 h 61"/>
                  <a:gd name="T6" fmla="*/ 9 w 68"/>
                  <a:gd name="T7" fmla="*/ 61 h 61"/>
                  <a:gd name="T8" fmla="*/ 0 w 68"/>
                  <a:gd name="T9" fmla="*/ 35 h 61"/>
                </a:gdLst>
                <a:ahLst/>
                <a:cxnLst>
                  <a:cxn ang="0">
                    <a:pos x="T0" y="T1"/>
                  </a:cxn>
                  <a:cxn ang="0">
                    <a:pos x="T2" y="T3"/>
                  </a:cxn>
                  <a:cxn ang="0">
                    <a:pos x="T4" y="T5"/>
                  </a:cxn>
                  <a:cxn ang="0">
                    <a:pos x="T6" y="T7"/>
                  </a:cxn>
                  <a:cxn ang="0">
                    <a:pos x="T8" y="T9"/>
                  </a:cxn>
                </a:cxnLst>
                <a:rect l="0" t="0" r="r" b="b"/>
                <a:pathLst>
                  <a:path w="68" h="61">
                    <a:moveTo>
                      <a:pt x="0" y="35"/>
                    </a:moveTo>
                    <a:lnTo>
                      <a:pt x="59" y="0"/>
                    </a:lnTo>
                    <a:lnTo>
                      <a:pt x="68" y="9"/>
                    </a:lnTo>
                    <a:lnTo>
                      <a:pt x="9" y="61"/>
                    </a:lnTo>
                    <a:lnTo>
                      <a:pt x="0" y="35"/>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4" name="Freeform 19"/>
              <p:cNvSpPr>
                <a:spLocks/>
              </p:cNvSpPr>
              <p:nvPr/>
            </p:nvSpPr>
            <p:spPr bwMode="auto">
              <a:xfrm>
                <a:off x="3756025" y="6708775"/>
                <a:ext cx="68263" cy="85725"/>
              </a:xfrm>
              <a:custGeom>
                <a:avLst/>
                <a:gdLst>
                  <a:gd name="T0" fmla="*/ 43 w 43"/>
                  <a:gd name="T1" fmla="*/ 21 h 54"/>
                  <a:gd name="T2" fmla="*/ 7 w 43"/>
                  <a:gd name="T3" fmla="*/ 0 h 54"/>
                  <a:gd name="T4" fmla="*/ 0 w 43"/>
                  <a:gd name="T5" fmla="*/ 5 h 54"/>
                  <a:gd name="T6" fmla="*/ 33 w 43"/>
                  <a:gd name="T7" fmla="*/ 54 h 54"/>
                  <a:gd name="T8" fmla="*/ 43 w 43"/>
                  <a:gd name="T9" fmla="*/ 21 h 54"/>
                </a:gdLst>
                <a:ahLst/>
                <a:cxnLst>
                  <a:cxn ang="0">
                    <a:pos x="T0" y="T1"/>
                  </a:cxn>
                  <a:cxn ang="0">
                    <a:pos x="T2" y="T3"/>
                  </a:cxn>
                  <a:cxn ang="0">
                    <a:pos x="T4" y="T5"/>
                  </a:cxn>
                  <a:cxn ang="0">
                    <a:pos x="T6" y="T7"/>
                  </a:cxn>
                  <a:cxn ang="0">
                    <a:pos x="T8" y="T9"/>
                  </a:cxn>
                </a:cxnLst>
                <a:rect l="0" t="0" r="r" b="b"/>
                <a:pathLst>
                  <a:path w="43" h="54">
                    <a:moveTo>
                      <a:pt x="43" y="21"/>
                    </a:moveTo>
                    <a:lnTo>
                      <a:pt x="7" y="0"/>
                    </a:lnTo>
                    <a:lnTo>
                      <a:pt x="0" y="5"/>
                    </a:lnTo>
                    <a:lnTo>
                      <a:pt x="33" y="54"/>
                    </a:lnTo>
                    <a:lnTo>
                      <a:pt x="43" y="21"/>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grpSp>
        <p:nvGrpSpPr>
          <p:cNvPr id="9" name="Group 8"/>
          <p:cNvGrpSpPr/>
          <p:nvPr/>
        </p:nvGrpSpPr>
        <p:grpSpPr>
          <a:xfrm>
            <a:off x="2057990" y="4848339"/>
            <a:ext cx="8319860" cy="594276"/>
            <a:chOff x="2057400" y="4594531"/>
            <a:chExt cx="8321040" cy="594360"/>
          </a:xfrm>
        </p:grpSpPr>
        <p:sp>
          <p:nvSpPr>
            <p:cNvPr id="17" name="Rectangle 16"/>
            <p:cNvSpPr/>
            <p:nvPr/>
          </p:nvSpPr>
          <p:spPr bwMode="auto">
            <a:xfrm>
              <a:off x="2057400" y="4594531"/>
              <a:ext cx="2743200" cy="594360"/>
            </a:xfrm>
            <a:prstGeom prst="roundRect">
              <a:avLst>
                <a:gd name="adj"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defRPr/>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Import/Export</a:t>
              </a:r>
            </a:p>
          </p:txBody>
        </p:sp>
        <p:sp>
          <p:nvSpPr>
            <p:cNvPr id="18" name="Rectangle 17"/>
            <p:cNvSpPr/>
            <p:nvPr/>
          </p:nvSpPr>
          <p:spPr bwMode="auto">
            <a:xfrm>
              <a:off x="4846637" y="4594531"/>
              <a:ext cx="2743200" cy="594360"/>
            </a:xfrm>
            <a:prstGeom prst="roundRect">
              <a:avLst>
                <a:gd name="adj"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AZCopy</a:t>
              </a:r>
            </a:p>
          </p:txBody>
        </p:sp>
        <p:sp>
          <p:nvSpPr>
            <p:cNvPr id="16" name="Rectangle 15"/>
            <p:cNvSpPr/>
            <p:nvPr/>
          </p:nvSpPr>
          <p:spPr bwMode="auto">
            <a:xfrm>
              <a:off x="7635240" y="4594531"/>
              <a:ext cx="2743200" cy="594360"/>
            </a:xfrm>
            <a:prstGeom prst="roundRect">
              <a:avLst>
                <a:gd name="adj" fmla="val 404"/>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ExpressRoute</a:t>
              </a:r>
            </a:p>
          </p:txBody>
        </p:sp>
      </p:grpSp>
      <p:grpSp>
        <p:nvGrpSpPr>
          <p:cNvPr id="14" name="Group 13"/>
          <p:cNvGrpSpPr/>
          <p:nvPr/>
        </p:nvGrpSpPr>
        <p:grpSpPr>
          <a:xfrm>
            <a:off x="2058307" y="5488322"/>
            <a:ext cx="8319860" cy="652661"/>
            <a:chOff x="2057717" y="5234604"/>
            <a:chExt cx="8321040" cy="652754"/>
          </a:xfrm>
        </p:grpSpPr>
        <p:sp>
          <p:nvSpPr>
            <p:cNvPr id="12" name="TextBox 11"/>
            <p:cNvSpPr txBox="1"/>
            <p:nvPr/>
          </p:nvSpPr>
          <p:spPr>
            <a:xfrm>
              <a:off x="4846637" y="5508921"/>
              <a:ext cx="2743200" cy="378437"/>
            </a:xfrm>
            <a:prstGeom prst="rect">
              <a:avLst/>
            </a:prstGeom>
            <a:noFill/>
          </p:spPr>
          <p:txBody>
            <a:bodyPr wrap="none" lIns="146283" tIns="91427" rIns="146283" bIns="91427" rtlCol="0">
              <a:noAutofit/>
            </a:bodyPr>
            <a:lstStyle/>
            <a:p>
              <a:pPr algn="ctr" defTabSz="856854">
                <a:lnSpc>
                  <a:spcPct val="90000"/>
                </a:lnSpc>
                <a:defRPr/>
              </a:pPr>
              <a:r>
                <a:rPr lang="en-US" sz="1599" kern="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Data transfer options</a:t>
              </a:r>
            </a:p>
          </p:txBody>
        </p:sp>
        <p:grpSp>
          <p:nvGrpSpPr>
            <p:cNvPr id="56" name="Group 55"/>
            <p:cNvGrpSpPr/>
            <p:nvPr/>
          </p:nvGrpSpPr>
          <p:grpSpPr>
            <a:xfrm>
              <a:off x="2057717" y="5234604"/>
              <a:ext cx="8321040" cy="320037"/>
              <a:chOff x="415647" y="4142439"/>
              <a:chExt cx="6938876" cy="320082"/>
            </a:xfrm>
          </p:grpSpPr>
          <p:sp>
            <p:nvSpPr>
              <p:cNvPr id="57" name="Rectangle 19"/>
              <p:cNvSpPr/>
              <p:nvPr/>
            </p:nvSpPr>
            <p:spPr bwMode="auto">
              <a:xfrm>
                <a:off x="415647" y="4142439"/>
                <a:ext cx="6938876" cy="182906"/>
              </a:xfrm>
              <a:custGeom>
                <a:avLst/>
                <a:gdLst>
                  <a:gd name="connsiteX0" fmla="*/ 0 w 8321040"/>
                  <a:gd name="connsiteY0" fmla="*/ 0 h 182880"/>
                  <a:gd name="connsiteX1" fmla="*/ 8321040 w 8321040"/>
                  <a:gd name="connsiteY1" fmla="*/ 0 h 182880"/>
                  <a:gd name="connsiteX2" fmla="*/ 8321040 w 8321040"/>
                  <a:gd name="connsiteY2" fmla="*/ 182880 h 182880"/>
                  <a:gd name="connsiteX3" fmla="*/ 0 w 8321040"/>
                  <a:gd name="connsiteY3" fmla="*/ 182880 h 182880"/>
                  <a:gd name="connsiteX4" fmla="*/ 0 w 8321040"/>
                  <a:gd name="connsiteY4" fmla="*/ 0 h 182880"/>
                  <a:gd name="connsiteX0" fmla="*/ 8321040 w 8412480"/>
                  <a:gd name="connsiteY0" fmla="*/ 0 h 182880"/>
                  <a:gd name="connsiteX1" fmla="*/ 8321040 w 8412480"/>
                  <a:gd name="connsiteY1" fmla="*/ 182880 h 182880"/>
                  <a:gd name="connsiteX2" fmla="*/ 0 w 8412480"/>
                  <a:gd name="connsiteY2" fmla="*/ 182880 h 182880"/>
                  <a:gd name="connsiteX3" fmla="*/ 0 w 8412480"/>
                  <a:gd name="connsiteY3" fmla="*/ 0 h 182880"/>
                  <a:gd name="connsiteX4" fmla="*/ 8412480 w 8412480"/>
                  <a:gd name="connsiteY4" fmla="*/ 91440 h 182880"/>
                  <a:gd name="connsiteX0" fmla="*/ 8321040 w 8321040"/>
                  <a:gd name="connsiteY0" fmla="*/ 0 h 182880"/>
                  <a:gd name="connsiteX1" fmla="*/ 8321040 w 8321040"/>
                  <a:gd name="connsiteY1" fmla="*/ 182880 h 182880"/>
                  <a:gd name="connsiteX2" fmla="*/ 0 w 8321040"/>
                  <a:gd name="connsiteY2" fmla="*/ 182880 h 182880"/>
                  <a:gd name="connsiteX3" fmla="*/ 0 w 8321040"/>
                  <a:gd name="connsiteY3" fmla="*/ 0 h 182880"/>
                </a:gdLst>
                <a:ahLst/>
                <a:cxnLst>
                  <a:cxn ang="0">
                    <a:pos x="connsiteX0" y="connsiteY0"/>
                  </a:cxn>
                  <a:cxn ang="0">
                    <a:pos x="connsiteX1" y="connsiteY1"/>
                  </a:cxn>
                  <a:cxn ang="0">
                    <a:pos x="connsiteX2" y="connsiteY2"/>
                  </a:cxn>
                  <a:cxn ang="0">
                    <a:pos x="connsiteX3" y="connsiteY3"/>
                  </a:cxn>
                </a:cxnLst>
                <a:rect l="l" t="t" r="r" b="b"/>
                <a:pathLst>
                  <a:path w="8321040" h="182880">
                    <a:moveTo>
                      <a:pt x="8321040" y="0"/>
                    </a:moveTo>
                    <a:lnTo>
                      <a:pt x="8321040" y="182880"/>
                    </a:lnTo>
                    <a:lnTo>
                      <a:pt x="0" y="182880"/>
                    </a:lnTo>
                    <a:lnTo>
                      <a:pt x="0" y="0"/>
                    </a:lnTo>
                  </a:path>
                </a:pathLst>
              </a:custGeom>
              <a:noFill/>
              <a:ln w="12700">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58" name="Straight Connector 57"/>
              <p:cNvCxnSpPr/>
              <p:nvPr/>
            </p:nvCxnSpPr>
            <p:spPr>
              <a:xfrm>
                <a:off x="3885123" y="4325342"/>
                <a:ext cx="0" cy="137179"/>
              </a:xfrm>
              <a:prstGeom prst="line">
                <a:avLst/>
              </a:prstGeom>
              <a:ln w="127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75482" y="1648428"/>
            <a:ext cx="11885473" cy="2331389"/>
            <a:chOff x="274639" y="1394165"/>
            <a:chExt cx="11887159" cy="2331720"/>
          </a:xfrm>
        </p:grpSpPr>
        <p:sp>
          <p:nvSpPr>
            <p:cNvPr id="4" name="Rounded Rectangle 3"/>
            <p:cNvSpPr/>
            <p:nvPr/>
          </p:nvSpPr>
          <p:spPr bwMode="auto">
            <a:xfrm>
              <a:off x="2652116"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Tables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“Massive auto scaling NoSQL store”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Rounded Rectangle 2"/>
            <p:cNvSpPr/>
            <p:nvPr/>
          </p:nvSpPr>
          <p:spPr bwMode="auto">
            <a:xfrm>
              <a:off x="5029530"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Queues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“Reliable messaging at scale for </a:t>
              </a:r>
              <a:b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cloud services”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ounded Rectangle 12"/>
            <p:cNvSpPr/>
            <p:nvPr/>
          </p:nvSpPr>
          <p:spPr bwMode="auto">
            <a:xfrm>
              <a:off x="274639"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6" rIns="168008" bIns="134406"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Blobs</a:t>
              </a:r>
            </a:p>
            <a:p>
              <a:pPr marL="76186" indent="-76186" defTabSz="856605" fontAlgn="base">
                <a:spcBef>
                  <a:spcPct val="0"/>
                </a:spcBef>
                <a:spcAft>
                  <a:spcPts val="600"/>
                </a:spcAft>
              </a:pPr>
              <a:r>
                <a:rPr lang="en-US" sz="160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“Highly scalable, REST-based cloud object store”</a:t>
              </a:r>
            </a:p>
            <a:p>
              <a:pPr marL="76186" indent="-76186" defTabSz="856605" fontAlgn="base">
                <a:spcBef>
                  <a:spcPct val="0"/>
                </a:spcBef>
                <a:spcAft>
                  <a:spcPts val="600"/>
                </a:spcAft>
              </a:pPr>
              <a:r>
                <a:rPr lang="en-US" sz="160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Hot and Cool Tier</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Rounded Rectangle 4"/>
            <p:cNvSpPr/>
            <p:nvPr/>
          </p:nvSpPr>
          <p:spPr bwMode="auto">
            <a:xfrm>
              <a:off x="9784358" y="1394165"/>
              <a:ext cx="237744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Files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“SMB Access to Azure Storage”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2" name="Group 21"/>
            <p:cNvGrpSpPr/>
            <p:nvPr/>
          </p:nvGrpSpPr>
          <p:grpSpPr>
            <a:xfrm>
              <a:off x="7406944" y="1394166"/>
              <a:ext cx="2331720" cy="2331707"/>
              <a:chOff x="7406944" y="1668482"/>
              <a:chExt cx="2331720" cy="2331707"/>
            </a:xfrm>
          </p:grpSpPr>
          <p:sp>
            <p:nvSpPr>
              <p:cNvPr id="6" name="Rounded Rectangle 5"/>
              <p:cNvSpPr/>
              <p:nvPr/>
            </p:nvSpPr>
            <p:spPr bwMode="auto">
              <a:xfrm>
                <a:off x="7406944" y="2857189"/>
                <a:ext cx="2331720" cy="11430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Standard disks</a:t>
                </a:r>
              </a:p>
              <a:p>
                <a:pPr defTabSz="856605" fontAlgn="base">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Magnetic disks, HDD based. Up to 500 IOPs </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 name="Rounded Rectangle 24"/>
              <p:cNvSpPr/>
              <p:nvPr/>
            </p:nvSpPr>
            <p:spPr bwMode="auto">
              <a:xfrm>
                <a:off x="7406944" y="1668482"/>
                <a:ext cx="2331720" cy="11430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disks</a:t>
                </a:r>
              </a:p>
              <a:p>
                <a:pPr defTabSz="856605" fontAlgn="base">
                  <a:lnSpc>
                    <a:spcPct val="90000"/>
                  </a:lnSpc>
                  <a:spcBef>
                    <a:spcPct val="0"/>
                  </a:spcBef>
                  <a:spcAft>
                    <a:spcPts val="600"/>
                  </a:spcAft>
                </a:pPr>
                <a:r>
                  <a:rPr lang="en-US" sz="13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SSD based, high IOPS, low latency</a:t>
                </a:r>
              </a:p>
              <a:p>
                <a:pPr defTabSz="856605" fontAlgn="base">
                  <a:lnSpc>
                    <a:spcPct val="90000"/>
                  </a:lnSpc>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Up to 64 TB, 80000 IOPs</a:t>
                </a:r>
                <a:endPar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8" name="Text Placeholder 7"/>
          <p:cNvSpPr>
            <a:spLocks noGrp="1"/>
          </p:cNvSpPr>
          <p:nvPr>
            <p:ph type="body" sz="quarter" idx="10"/>
          </p:nvPr>
        </p:nvSpPr>
        <p:spPr/>
        <p:txBody>
          <a:bodyPr/>
          <a:lstStyle/>
          <a:p>
            <a:r>
              <a:rPr lang="en-US" dirty="0"/>
              <a:t>Azure Storage</a:t>
            </a:r>
          </a:p>
        </p:txBody>
      </p:sp>
      <p:grpSp>
        <p:nvGrpSpPr>
          <p:cNvPr id="71" name="Group 70"/>
          <p:cNvGrpSpPr/>
          <p:nvPr/>
        </p:nvGrpSpPr>
        <p:grpSpPr>
          <a:xfrm>
            <a:off x="273420" y="1648419"/>
            <a:ext cx="11889597" cy="2331389"/>
            <a:chOff x="270514" y="1384226"/>
            <a:chExt cx="11891284" cy="2331720"/>
          </a:xfrm>
        </p:grpSpPr>
        <p:sp>
          <p:nvSpPr>
            <p:cNvPr id="72" name="Rounded Rectangle 3"/>
            <p:cNvSpPr/>
            <p:nvPr/>
          </p:nvSpPr>
          <p:spPr bwMode="auto">
            <a:xfrm>
              <a:off x="2652116"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Tables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“Massive auto scaling NoSQL store”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ounded Rectangle 2"/>
            <p:cNvSpPr/>
            <p:nvPr/>
          </p:nvSpPr>
          <p:spPr bwMode="auto">
            <a:xfrm>
              <a:off x="5029530"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Queues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“Reliable messaging at scale for </a:t>
              </a:r>
              <a:b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cloud services”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ounded Rectangle 12"/>
            <p:cNvSpPr/>
            <p:nvPr/>
          </p:nvSpPr>
          <p:spPr bwMode="auto">
            <a:xfrm>
              <a:off x="270514"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6" rIns="168008" bIns="134406"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Blobs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“Highly scalable, REST-based cloud object store”</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Hot and Cool Tier</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Rounded Rectangle 4"/>
            <p:cNvSpPr/>
            <p:nvPr/>
          </p:nvSpPr>
          <p:spPr bwMode="auto">
            <a:xfrm>
              <a:off x="9784358" y="1384226"/>
              <a:ext cx="237744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Files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“SMB File Share”</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SMB 3.0</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Read/Write multiple VMs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6" name="Group 75"/>
            <p:cNvGrpSpPr/>
            <p:nvPr/>
          </p:nvGrpSpPr>
          <p:grpSpPr>
            <a:xfrm>
              <a:off x="7404882" y="1386281"/>
              <a:ext cx="2331720" cy="2326269"/>
              <a:chOff x="7404882" y="1660597"/>
              <a:chExt cx="2331720" cy="2326269"/>
            </a:xfrm>
          </p:grpSpPr>
          <p:sp>
            <p:nvSpPr>
              <p:cNvPr id="77" name="Rounded Rectangle 5"/>
              <p:cNvSpPr/>
              <p:nvPr/>
            </p:nvSpPr>
            <p:spPr bwMode="auto">
              <a:xfrm>
                <a:off x="7404882" y="2843866"/>
                <a:ext cx="2331720" cy="1143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Standard disks</a:t>
                </a:r>
              </a:p>
              <a:p>
                <a:pPr defTabSz="856605" fontAlgn="base">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Magnetic disks, HDD based. Up to 500 IOPs/disk </a:t>
                </a:r>
              </a:p>
            </p:txBody>
          </p:sp>
          <p:sp>
            <p:nvSpPr>
              <p:cNvPr id="78" name="Rounded Rectangle 24"/>
              <p:cNvSpPr/>
              <p:nvPr/>
            </p:nvSpPr>
            <p:spPr bwMode="auto">
              <a:xfrm>
                <a:off x="7404882" y="1660597"/>
                <a:ext cx="2331720" cy="1143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disks</a:t>
                </a:r>
              </a:p>
              <a:p>
                <a:pPr defTabSz="856605" fontAlgn="base">
                  <a:lnSpc>
                    <a:spcPct val="90000"/>
                  </a:lnSpc>
                  <a:spcBef>
                    <a:spcPct val="0"/>
                  </a:spcBef>
                  <a:spcAft>
                    <a:spcPts val="600"/>
                  </a:spcAft>
                </a:pPr>
                <a:r>
                  <a:rPr lang="en-US" sz="13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SSD based, high IOPS, low latency</a:t>
                </a:r>
              </a:p>
              <a:p>
                <a:pPr defTabSz="856605" fontAlgn="base">
                  <a:lnSpc>
                    <a:spcPct val="90000"/>
                  </a:lnSpc>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Up to 64 TB, 80000 IOPs </a:t>
                </a:r>
              </a:p>
            </p:txBody>
          </p:sp>
        </p:grpSp>
      </p:grpSp>
      <p:sp>
        <p:nvSpPr>
          <p:cNvPr id="11" name="Rectangle 10"/>
          <p:cNvSpPr/>
          <p:nvPr/>
        </p:nvSpPr>
        <p:spPr bwMode="auto">
          <a:xfrm>
            <a:off x="1921215" y="4777227"/>
            <a:ext cx="8594047" cy="1097112"/>
          </a:xfrm>
          <a:prstGeom prst="rect">
            <a:avLst/>
          </a:prstGeom>
          <a:solidFill>
            <a:schemeClr val="bg2">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sp>
        <p:nvSpPr>
          <p:cNvPr id="79" name="Rectangle 78"/>
          <p:cNvSpPr/>
          <p:nvPr/>
        </p:nvSpPr>
        <p:spPr bwMode="auto">
          <a:xfrm>
            <a:off x="5029369" y="5783264"/>
            <a:ext cx="2377407" cy="365353"/>
          </a:xfrm>
          <a:prstGeom prst="rect">
            <a:avLst/>
          </a:prstGeom>
          <a:solidFill>
            <a:schemeClr val="bg2">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505050"/>
              </a:solidFill>
              <a:latin typeface="Segoe UI Light"/>
            </a:endParaRPr>
          </a:p>
        </p:txBody>
      </p:sp>
      <p:sp>
        <p:nvSpPr>
          <p:cNvPr id="19" name="Rectangle 18"/>
          <p:cNvSpPr/>
          <p:nvPr/>
        </p:nvSpPr>
        <p:spPr bwMode="auto">
          <a:xfrm>
            <a:off x="2629410" y="1592851"/>
            <a:ext cx="4761039" cy="2422817"/>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Tree>
    <p:extLst>
      <p:ext uri="{BB962C8B-B14F-4D97-AF65-F5344CB8AC3E}">
        <p14:creationId xmlns:p14="http://schemas.microsoft.com/office/powerpoint/2010/main" val="11351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9"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vert="horz" lIns="393192" tIns="393192" rIns="91440" bIns="91440" rtlCol="0">
            <a:normAutofit/>
          </a:bodyPr>
          <a:lstStyle/>
          <a:p>
            <a:r>
              <a:rPr lang="en-US" dirty="0"/>
              <a:t>Managed disks for VM</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aphicFrame>
        <p:nvGraphicFramePr>
          <p:cNvPr id="10" name="Table 9">
            <a:extLst>
              <a:ext uri="{FF2B5EF4-FFF2-40B4-BE49-F238E27FC236}">
                <a16:creationId xmlns:a16="http://schemas.microsoft.com/office/drawing/2014/main" id="{E79C48C4-7E72-4A48-8B4A-CB6FF78DBE03}"/>
              </a:ext>
            </a:extLst>
          </p:cNvPr>
          <p:cNvGraphicFramePr>
            <a:graphicFrameLocks noGrp="1"/>
          </p:cNvGraphicFramePr>
          <p:nvPr/>
        </p:nvGraphicFramePr>
        <p:xfrm>
          <a:off x="457580" y="4045896"/>
          <a:ext cx="11463408" cy="2217395"/>
        </p:xfrm>
        <a:graphic>
          <a:graphicData uri="http://schemas.openxmlformats.org/drawingml/2006/table">
            <a:tbl>
              <a:tblPr firstRow="1" bandRow="1">
                <a:tableStyleId>{793D81CF-94F2-401A-BA57-92F5A7B2D0C5}</a:tableStyleId>
              </a:tblPr>
              <a:tblGrid>
                <a:gridCol w="1594745">
                  <a:extLst>
                    <a:ext uri="{9D8B030D-6E8A-4147-A177-3AD203B41FA5}">
                      <a16:colId xmlns:a16="http://schemas.microsoft.com/office/drawing/2014/main" val="3327038502"/>
                    </a:ext>
                  </a:extLst>
                </a:gridCol>
                <a:gridCol w="1409809">
                  <a:extLst>
                    <a:ext uri="{9D8B030D-6E8A-4147-A177-3AD203B41FA5}">
                      <a16:colId xmlns:a16="http://schemas.microsoft.com/office/drawing/2014/main" val="578205873"/>
                    </a:ext>
                  </a:extLst>
                </a:gridCol>
                <a:gridCol w="1409809">
                  <a:extLst>
                    <a:ext uri="{9D8B030D-6E8A-4147-A177-3AD203B41FA5}">
                      <a16:colId xmlns:a16="http://schemas.microsoft.com/office/drawing/2014/main" val="2457378077"/>
                    </a:ext>
                  </a:extLst>
                </a:gridCol>
                <a:gridCol w="1409809">
                  <a:extLst>
                    <a:ext uri="{9D8B030D-6E8A-4147-A177-3AD203B41FA5}">
                      <a16:colId xmlns:a16="http://schemas.microsoft.com/office/drawing/2014/main" val="753441313"/>
                    </a:ext>
                  </a:extLst>
                </a:gridCol>
                <a:gridCol w="1409809">
                  <a:extLst>
                    <a:ext uri="{9D8B030D-6E8A-4147-A177-3AD203B41FA5}">
                      <a16:colId xmlns:a16="http://schemas.microsoft.com/office/drawing/2014/main" val="3881595315"/>
                    </a:ext>
                  </a:extLst>
                </a:gridCol>
                <a:gridCol w="1409809">
                  <a:extLst>
                    <a:ext uri="{9D8B030D-6E8A-4147-A177-3AD203B41FA5}">
                      <a16:colId xmlns:a16="http://schemas.microsoft.com/office/drawing/2014/main" val="3439128374"/>
                    </a:ext>
                  </a:extLst>
                </a:gridCol>
                <a:gridCol w="1409809">
                  <a:extLst>
                    <a:ext uri="{9D8B030D-6E8A-4147-A177-3AD203B41FA5}">
                      <a16:colId xmlns:a16="http://schemas.microsoft.com/office/drawing/2014/main" val="1559027730"/>
                    </a:ext>
                  </a:extLst>
                </a:gridCol>
                <a:gridCol w="1409809">
                  <a:extLst>
                    <a:ext uri="{9D8B030D-6E8A-4147-A177-3AD203B41FA5}">
                      <a16:colId xmlns:a16="http://schemas.microsoft.com/office/drawing/2014/main" val="1842290648"/>
                    </a:ext>
                  </a:extLst>
                </a:gridCol>
              </a:tblGrid>
              <a:tr h="365756">
                <a:tc>
                  <a:txBody>
                    <a:bodyPr/>
                    <a:lstStyle/>
                    <a:p>
                      <a:pPr algn="ctr" rtl="0"/>
                      <a:r>
                        <a:rPr lang="en-US" sz="1200" dirty="0"/>
                        <a:t>Premium Disks Type</a:t>
                      </a:r>
                    </a:p>
                  </a:txBody>
                  <a:tcPr anchor="ctr"/>
                </a:tc>
                <a:tc>
                  <a:txBody>
                    <a:bodyPr/>
                    <a:lstStyle/>
                    <a:p>
                      <a:pPr algn="ctr" rtl="0"/>
                      <a:r>
                        <a:rPr lang="en-US" sz="1200"/>
                        <a:t>P4</a:t>
                      </a:r>
                    </a:p>
                  </a:txBody>
                  <a:tcPr anchor="ctr"/>
                </a:tc>
                <a:tc>
                  <a:txBody>
                    <a:bodyPr/>
                    <a:lstStyle/>
                    <a:p>
                      <a:pPr algn="ctr" rtl="0"/>
                      <a:r>
                        <a:rPr lang="en-US" sz="1200"/>
                        <a:t>P6</a:t>
                      </a:r>
                    </a:p>
                  </a:txBody>
                  <a:tcPr anchor="ctr"/>
                </a:tc>
                <a:tc>
                  <a:txBody>
                    <a:bodyPr/>
                    <a:lstStyle/>
                    <a:p>
                      <a:pPr algn="ctr" rtl="0"/>
                      <a:r>
                        <a:rPr lang="en-US" sz="1200"/>
                        <a:t>P10</a:t>
                      </a:r>
                    </a:p>
                  </a:txBody>
                  <a:tcPr anchor="ctr"/>
                </a:tc>
                <a:tc>
                  <a:txBody>
                    <a:bodyPr/>
                    <a:lstStyle/>
                    <a:p>
                      <a:pPr algn="ctr" rtl="0"/>
                      <a:r>
                        <a:rPr lang="en-US" sz="1200"/>
                        <a:t>P20</a:t>
                      </a:r>
                    </a:p>
                  </a:txBody>
                  <a:tcPr anchor="ctr"/>
                </a:tc>
                <a:tc>
                  <a:txBody>
                    <a:bodyPr/>
                    <a:lstStyle/>
                    <a:p>
                      <a:pPr algn="ctr" rtl="0"/>
                      <a:r>
                        <a:rPr lang="en-US" sz="1200"/>
                        <a:t>P30</a:t>
                      </a:r>
                    </a:p>
                  </a:txBody>
                  <a:tcPr anchor="ctr"/>
                </a:tc>
                <a:tc>
                  <a:txBody>
                    <a:bodyPr/>
                    <a:lstStyle/>
                    <a:p>
                      <a:pPr algn="ctr" rtl="0"/>
                      <a:r>
                        <a:rPr lang="en-US" sz="1200"/>
                        <a:t>P40</a:t>
                      </a:r>
                    </a:p>
                  </a:txBody>
                  <a:tcPr anchor="ctr"/>
                </a:tc>
                <a:tc>
                  <a:txBody>
                    <a:bodyPr/>
                    <a:lstStyle/>
                    <a:p>
                      <a:pPr algn="ctr" rtl="0"/>
                      <a:r>
                        <a:rPr lang="en-US" sz="1200"/>
                        <a:t>P50</a:t>
                      </a:r>
                    </a:p>
                  </a:txBody>
                  <a:tcPr anchor="ctr"/>
                </a:tc>
                <a:extLst>
                  <a:ext uri="{0D108BD9-81ED-4DB2-BD59-A6C34878D82A}">
                    <a16:rowId xmlns:a16="http://schemas.microsoft.com/office/drawing/2014/main" val="2588162724"/>
                  </a:ext>
                </a:extLst>
              </a:tr>
              <a:tr h="617213">
                <a:tc>
                  <a:txBody>
                    <a:bodyPr/>
                    <a:lstStyle/>
                    <a:p>
                      <a:pPr algn="ctr" rtl="0"/>
                      <a:r>
                        <a:rPr lang="en-US" sz="1200" dirty="0"/>
                        <a:t>Disk size</a:t>
                      </a:r>
                    </a:p>
                  </a:txBody>
                  <a:tcPr anchor="ctr"/>
                </a:tc>
                <a:tc>
                  <a:txBody>
                    <a:bodyPr/>
                    <a:lstStyle/>
                    <a:p>
                      <a:pPr algn="ctr" rtl="0"/>
                      <a:r>
                        <a:rPr lang="en-US" sz="1200" dirty="0"/>
                        <a:t>32 GB</a:t>
                      </a:r>
                    </a:p>
                  </a:txBody>
                  <a:tcPr anchor="ctr"/>
                </a:tc>
                <a:tc>
                  <a:txBody>
                    <a:bodyPr/>
                    <a:lstStyle/>
                    <a:p>
                      <a:pPr algn="ctr" rtl="0"/>
                      <a:r>
                        <a:rPr lang="en-US" sz="1200" dirty="0"/>
                        <a:t>64 GB</a:t>
                      </a:r>
                    </a:p>
                  </a:txBody>
                  <a:tcPr anchor="ctr"/>
                </a:tc>
                <a:tc>
                  <a:txBody>
                    <a:bodyPr/>
                    <a:lstStyle/>
                    <a:p>
                      <a:pPr algn="ctr" rtl="0"/>
                      <a:r>
                        <a:rPr lang="en-US" sz="1200"/>
                        <a:t>128 GB</a:t>
                      </a:r>
                    </a:p>
                  </a:txBody>
                  <a:tcPr anchor="ctr"/>
                </a:tc>
                <a:tc>
                  <a:txBody>
                    <a:bodyPr/>
                    <a:lstStyle/>
                    <a:p>
                      <a:pPr algn="ctr" rtl="0"/>
                      <a:r>
                        <a:rPr lang="en-US" sz="1200"/>
                        <a:t>512 GB</a:t>
                      </a:r>
                    </a:p>
                  </a:txBody>
                  <a:tcPr anchor="ctr"/>
                </a:tc>
                <a:tc>
                  <a:txBody>
                    <a:bodyPr/>
                    <a:lstStyle/>
                    <a:p>
                      <a:pPr algn="ctr" rtl="0"/>
                      <a:r>
                        <a:rPr lang="en-US" sz="1200"/>
                        <a:t>1024 GB (1 TB)</a:t>
                      </a:r>
                    </a:p>
                  </a:txBody>
                  <a:tcPr anchor="ctr"/>
                </a:tc>
                <a:tc>
                  <a:txBody>
                    <a:bodyPr/>
                    <a:lstStyle/>
                    <a:p>
                      <a:pPr algn="ctr" rtl="0"/>
                      <a:r>
                        <a:rPr lang="en-US" sz="1200"/>
                        <a:t>2048 GB (2 TB)</a:t>
                      </a:r>
                    </a:p>
                  </a:txBody>
                  <a:tcPr anchor="ctr"/>
                </a:tc>
                <a:tc>
                  <a:txBody>
                    <a:bodyPr/>
                    <a:lstStyle/>
                    <a:p>
                      <a:pPr algn="ctr" rtl="0"/>
                      <a:r>
                        <a:rPr lang="en-US" sz="1200"/>
                        <a:t>4095 GB (4 TB)</a:t>
                      </a:r>
                    </a:p>
                  </a:txBody>
                  <a:tcPr anchor="ctr"/>
                </a:tc>
                <a:extLst>
                  <a:ext uri="{0D108BD9-81ED-4DB2-BD59-A6C34878D82A}">
                    <a16:rowId xmlns:a16="http://schemas.microsoft.com/office/drawing/2014/main" val="2408614178"/>
                  </a:ext>
                </a:extLst>
              </a:tr>
              <a:tr h="617213">
                <a:tc>
                  <a:txBody>
                    <a:bodyPr/>
                    <a:lstStyle/>
                    <a:p>
                      <a:pPr algn="ctr" rtl="0"/>
                      <a:r>
                        <a:rPr lang="en-US" sz="1200"/>
                        <a:t>IOPS per disk</a:t>
                      </a:r>
                    </a:p>
                  </a:txBody>
                  <a:tcPr anchor="ctr"/>
                </a:tc>
                <a:tc>
                  <a:txBody>
                    <a:bodyPr/>
                    <a:lstStyle/>
                    <a:p>
                      <a:pPr algn="ctr" rtl="0"/>
                      <a:r>
                        <a:rPr lang="en-US" sz="1200" dirty="0"/>
                        <a:t>120</a:t>
                      </a:r>
                    </a:p>
                  </a:txBody>
                  <a:tcPr anchor="ctr"/>
                </a:tc>
                <a:tc>
                  <a:txBody>
                    <a:bodyPr/>
                    <a:lstStyle/>
                    <a:p>
                      <a:pPr algn="ctr" rtl="0"/>
                      <a:r>
                        <a:rPr lang="en-US" sz="1200" dirty="0"/>
                        <a:t>240</a:t>
                      </a:r>
                    </a:p>
                  </a:txBody>
                  <a:tcPr anchor="ctr"/>
                </a:tc>
                <a:tc>
                  <a:txBody>
                    <a:bodyPr/>
                    <a:lstStyle/>
                    <a:p>
                      <a:pPr algn="ctr" rtl="0"/>
                      <a:r>
                        <a:rPr lang="en-US" sz="1200" dirty="0"/>
                        <a:t>500</a:t>
                      </a:r>
                    </a:p>
                  </a:txBody>
                  <a:tcPr anchor="ctr"/>
                </a:tc>
                <a:tc>
                  <a:txBody>
                    <a:bodyPr/>
                    <a:lstStyle/>
                    <a:p>
                      <a:pPr algn="ctr" rtl="0"/>
                      <a:r>
                        <a:rPr lang="en-US" sz="1200" dirty="0"/>
                        <a:t>2300</a:t>
                      </a:r>
                    </a:p>
                  </a:txBody>
                  <a:tcPr anchor="ctr"/>
                </a:tc>
                <a:tc>
                  <a:txBody>
                    <a:bodyPr/>
                    <a:lstStyle/>
                    <a:p>
                      <a:pPr algn="ctr" rtl="0"/>
                      <a:r>
                        <a:rPr lang="en-US" sz="1200" dirty="0"/>
                        <a:t>5000</a:t>
                      </a:r>
                    </a:p>
                  </a:txBody>
                  <a:tcPr anchor="ctr"/>
                </a:tc>
                <a:tc>
                  <a:txBody>
                    <a:bodyPr/>
                    <a:lstStyle/>
                    <a:p>
                      <a:pPr algn="ctr" rtl="0"/>
                      <a:r>
                        <a:rPr lang="en-US" sz="1200" dirty="0"/>
                        <a:t>7500</a:t>
                      </a:r>
                    </a:p>
                  </a:txBody>
                  <a:tcPr anchor="ctr"/>
                </a:tc>
                <a:tc>
                  <a:txBody>
                    <a:bodyPr/>
                    <a:lstStyle/>
                    <a:p>
                      <a:pPr algn="ctr" rtl="0"/>
                      <a:r>
                        <a:rPr lang="en-US" sz="1200"/>
                        <a:t>7500</a:t>
                      </a:r>
                    </a:p>
                  </a:txBody>
                  <a:tcPr anchor="ctr"/>
                </a:tc>
                <a:extLst>
                  <a:ext uri="{0D108BD9-81ED-4DB2-BD59-A6C34878D82A}">
                    <a16:rowId xmlns:a16="http://schemas.microsoft.com/office/drawing/2014/main" val="38005705"/>
                  </a:ext>
                </a:extLst>
              </a:tr>
              <a:tr h="617213">
                <a:tc>
                  <a:txBody>
                    <a:bodyPr/>
                    <a:lstStyle/>
                    <a:p>
                      <a:pPr algn="ctr" rtl="0"/>
                      <a:r>
                        <a:rPr lang="en-US" sz="1200"/>
                        <a:t>Throughput per disk</a:t>
                      </a:r>
                    </a:p>
                  </a:txBody>
                  <a:tcPr anchor="ctr"/>
                </a:tc>
                <a:tc>
                  <a:txBody>
                    <a:bodyPr/>
                    <a:lstStyle/>
                    <a:p>
                      <a:pPr algn="ctr" rtl="0"/>
                      <a:r>
                        <a:rPr lang="en-US" sz="1200"/>
                        <a:t>25 MB per second</a:t>
                      </a:r>
                    </a:p>
                  </a:txBody>
                  <a:tcPr anchor="ctr"/>
                </a:tc>
                <a:tc>
                  <a:txBody>
                    <a:bodyPr/>
                    <a:lstStyle/>
                    <a:p>
                      <a:pPr algn="ctr" rtl="0"/>
                      <a:r>
                        <a:rPr lang="en-US" sz="1200"/>
                        <a:t>50 MB per second</a:t>
                      </a:r>
                    </a:p>
                  </a:txBody>
                  <a:tcPr anchor="ctr"/>
                </a:tc>
                <a:tc>
                  <a:txBody>
                    <a:bodyPr/>
                    <a:lstStyle/>
                    <a:p>
                      <a:pPr algn="ctr" rtl="0"/>
                      <a:r>
                        <a:rPr lang="en-US" sz="1200"/>
                        <a:t>100 MB per second</a:t>
                      </a:r>
                    </a:p>
                  </a:txBody>
                  <a:tcPr anchor="ctr"/>
                </a:tc>
                <a:tc>
                  <a:txBody>
                    <a:bodyPr/>
                    <a:lstStyle/>
                    <a:p>
                      <a:pPr algn="ctr" rtl="0"/>
                      <a:r>
                        <a:rPr lang="en-US" sz="1200" dirty="0"/>
                        <a:t>150 MB per second</a:t>
                      </a:r>
                    </a:p>
                  </a:txBody>
                  <a:tcPr anchor="ctr"/>
                </a:tc>
                <a:tc>
                  <a:txBody>
                    <a:bodyPr/>
                    <a:lstStyle/>
                    <a:p>
                      <a:pPr algn="ctr" rtl="0"/>
                      <a:r>
                        <a:rPr lang="en-US" sz="1200" dirty="0"/>
                        <a:t>200 MB per second</a:t>
                      </a:r>
                    </a:p>
                  </a:txBody>
                  <a:tcPr anchor="ctr"/>
                </a:tc>
                <a:tc>
                  <a:txBody>
                    <a:bodyPr/>
                    <a:lstStyle/>
                    <a:p>
                      <a:pPr algn="ctr" rtl="0"/>
                      <a:r>
                        <a:rPr lang="en-US" sz="1200" dirty="0"/>
                        <a:t>250 MB per second</a:t>
                      </a:r>
                    </a:p>
                  </a:txBody>
                  <a:tcPr anchor="ctr"/>
                </a:tc>
                <a:tc>
                  <a:txBody>
                    <a:bodyPr/>
                    <a:lstStyle/>
                    <a:p>
                      <a:pPr algn="ctr" rtl="0"/>
                      <a:r>
                        <a:rPr lang="en-US" sz="1200" dirty="0"/>
                        <a:t>250 MB per second</a:t>
                      </a:r>
                    </a:p>
                  </a:txBody>
                  <a:tcPr anchor="ctr"/>
                </a:tc>
                <a:extLst>
                  <a:ext uri="{0D108BD9-81ED-4DB2-BD59-A6C34878D82A}">
                    <a16:rowId xmlns:a16="http://schemas.microsoft.com/office/drawing/2014/main" val="3235872945"/>
                  </a:ext>
                </a:extLst>
              </a:tr>
            </a:tbl>
          </a:graphicData>
        </a:graphic>
      </p:graphicFrame>
      <p:graphicFrame>
        <p:nvGraphicFramePr>
          <p:cNvPr id="100" name="Table 99">
            <a:extLst>
              <a:ext uri="{FF2B5EF4-FFF2-40B4-BE49-F238E27FC236}">
                <a16:creationId xmlns:a16="http://schemas.microsoft.com/office/drawing/2014/main" id="{8CC1E9A5-873D-4553-88E4-13D9D38FDD26}"/>
              </a:ext>
            </a:extLst>
          </p:cNvPr>
          <p:cNvGraphicFramePr>
            <a:graphicFrameLocks noGrp="1"/>
          </p:cNvGraphicFramePr>
          <p:nvPr/>
        </p:nvGraphicFramePr>
        <p:xfrm>
          <a:off x="457580" y="1485604"/>
          <a:ext cx="11463405" cy="1600182"/>
        </p:xfrm>
        <a:graphic>
          <a:graphicData uri="http://schemas.openxmlformats.org/drawingml/2006/table">
            <a:tbl>
              <a:tblPr firstRow="1" bandRow="1">
                <a:tableStyleId>{793D81CF-94F2-401A-BA57-92F5A7B2D0C5}</a:tableStyleId>
              </a:tblPr>
              <a:tblGrid>
                <a:gridCol w="1487309">
                  <a:extLst>
                    <a:ext uri="{9D8B030D-6E8A-4147-A177-3AD203B41FA5}">
                      <a16:colId xmlns:a16="http://schemas.microsoft.com/office/drawing/2014/main" val="3327038502"/>
                    </a:ext>
                  </a:extLst>
                </a:gridCol>
                <a:gridCol w="1247012">
                  <a:extLst>
                    <a:ext uri="{9D8B030D-6E8A-4147-A177-3AD203B41FA5}">
                      <a16:colId xmlns:a16="http://schemas.microsoft.com/office/drawing/2014/main" val="578205873"/>
                    </a:ext>
                  </a:extLst>
                </a:gridCol>
                <a:gridCol w="1247012">
                  <a:extLst>
                    <a:ext uri="{9D8B030D-6E8A-4147-A177-3AD203B41FA5}">
                      <a16:colId xmlns:a16="http://schemas.microsoft.com/office/drawing/2014/main" val="2457378077"/>
                    </a:ext>
                  </a:extLst>
                </a:gridCol>
                <a:gridCol w="1247012">
                  <a:extLst>
                    <a:ext uri="{9D8B030D-6E8A-4147-A177-3AD203B41FA5}">
                      <a16:colId xmlns:a16="http://schemas.microsoft.com/office/drawing/2014/main" val="753441313"/>
                    </a:ext>
                  </a:extLst>
                </a:gridCol>
                <a:gridCol w="1247012">
                  <a:extLst>
                    <a:ext uri="{9D8B030D-6E8A-4147-A177-3AD203B41FA5}">
                      <a16:colId xmlns:a16="http://schemas.microsoft.com/office/drawing/2014/main" val="3944229066"/>
                    </a:ext>
                  </a:extLst>
                </a:gridCol>
                <a:gridCol w="1247012">
                  <a:extLst>
                    <a:ext uri="{9D8B030D-6E8A-4147-A177-3AD203B41FA5}">
                      <a16:colId xmlns:a16="http://schemas.microsoft.com/office/drawing/2014/main" val="3881595315"/>
                    </a:ext>
                  </a:extLst>
                </a:gridCol>
                <a:gridCol w="1247012">
                  <a:extLst>
                    <a:ext uri="{9D8B030D-6E8A-4147-A177-3AD203B41FA5}">
                      <a16:colId xmlns:a16="http://schemas.microsoft.com/office/drawing/2014/main" val="3439128374"/>
                    </a:ext>
                  </a:extLst>
                </a:gridCol>
                <a:gridCol w="1247012">
                  <a:extLst>
                    <a:ext uri="{9D8B030D-6E8A-4147-A177-3AD203B41FA5}">
                      <a16:colId xmlns:a16="http://schemas.microsoft.com/office/drawing/2014/main" val="1559027730"/>
                    </a:ext>
                  </a:extLst>
                </a:gridCol>
                <a:gridCol w="1247012">
                  <a:extLst>
                    <a:ext uri="{9D8B030D-6E8A-4147-A177-3AD203B41FA5}">
                      <a16:colId xmlns:a16="http://schemas.microsoft.com/office/drawing/2014/main" val="1842290648"/>
                    </a:ext>
                  </a:extLst>
                </a:gridCol>
              </a:tblGrid>
              <a:tr h="365756">
                <a:tc>
                  <a:txBody>
                    <a:bodyPr/>
                    <a:lstStyle/>
                    <a:p>
                      <a:pPr algn="ctr" rtl="0"/>
                      <a:r>
                        <a:rPr lang="en-US" sz="1200" dirty="0"/>
                        <a:t>Standard Disks Type</a:t>
                      </a:r>
                    </a:p>
                  </a:txBody>
                  <a:tcPr anchor="ctr"/>
                </a:tc>
                <a:tc>
                  <a:txBody>
                    <a:bodyPr/>
                    <a:lstStyle/>
                    <a:p>
                      <a:pPr algn="ctr" rtl="0"/>
                      <a:r>
                        <a:rPr lang="en-US" sz="1200" dirty="0"/>
                        <a:t>S4</a:t>
                      </a:r>
                    </a:p>
                  </a:txBody>
                  <a:tcPr anchor="ctr"/>
                </a:tc>
                <a:tc>
                  <a:txBody>
                    <a:bodyPr/>
                    <a:lstStyle/>
                    <a:p>
                      <a:pPr algn="ctr" rtl="0"/>
                      <a:r>
                        <a:rPr lang="en-US" sz="1200" dirty="0"/>
                        <a:t>S6</a:t>
                      </a:r>
                    </a:p>
                  </a:txBody>
                  <a:tcPr anchor="ctr"/>
                </a:tc>
                <a:tc>
                  <a:txBody>
                    <a:bodyPr/>
                    <a:lstStyle/>
                    <a:p>
                      <a:pPr algn="ctr" rtl="0"/>
                      <a:r>
                        <a:rPr lang="en-US" sz="1200" dirty="0"/>
                        <a:t>S10</a:t>
                      </a:r>
                    </a:p>
                  </a:txBody>
                  <a:tcPr anchor="ctr"/>
                </a:tc>
                <a:tc>
                  <a:txBody>
                    <a:bodyPr/>
                    <a:lstStyle/>
                    <a:p>
                      <a:pPr algn="ctr" rtl="0"/>
                      <a:r>
                        <a:rPr lang="en-US" sz="1200" dirty="0"/>
                        <a:t>S15</a:t>
                      </a:r>
                    </a:p>
                  </a:txBody>
                  <a:tcPr anchor="ctr"/>
                </a:tc>
                <a:tc>
                  <a:txBody>
                    <a:bodyPr/>
                    <a:lstStyle/>
                    <a:p>
                      <a:pPr algn="ctr" rtl="0"/>
                      <a:r>
                        <a:rPr lang="en-US" sz="1200" dirty="0"/>
                        <a:t>S20</a:t>
                      </a:r>
                    </a:p>
                  </a:txBody>
                  <a:tcPr anchor="ctr"/>
                </a:tc>
                <a:tc>
                  <a:txBody>
                    <a:bodyPr/>
                    <a:lstStyle/>
                    <a:p>
                      <a:pPr algn="ctr" rtl="0"/>
                      <a:r>
                        <a:rPr lang="en-US" sz="1200" dirty="0"/>
                        <a:t>S30</a:t>
                      </a:r>
                    </a:p>
                  </a:txBody>
                  <a:tcPr anchor="ctr"/>
                </a:tc>
                <a:tc>
                  <a:txBody>
                    <a:bodyPr/>
                    <a:lstStyle/>
                    <a:p>
                      <a:pPr algn="ctr" rtl="0"/>
                      <a:r>
                        <a:rPr lang="en-US" sz="1200" dirty="0"/>
                        <a:t>S40</a:t>
                      </a:r>
                    </a:p>
                  </a:txBody>
                  <a:tcPr anchor="ctr"/>
                </a:tc>
                <a:tc>
                  <a:txBody>
                    <a:bodyPr/>
                    <a:lstStyle/>
                    <a:p>
                      <a:pPr algn="ctr" rtl="0"/>
                      <a:r>
                        <a:rPr lang="en-US" sz="1200" dirty="0"/>
                        <a:t>S50</a:t>
                      </a:r>
                    </a:p>
                  </a:txBody>
                  <a:tcPr anchor="ctr"/>
                </a:tc>
                <a:extLst>
                  <a:ext uri="{0D108BD9-81ED-4DB2-BD59-A6C34878D82A}">
                    <a16:rowId xmlns:a16="http://schemas.microsoft.com/office/drawing/2014/main" val="2588162724"/>
                  </a:ext>
                </a:extLst>
              </a:tr>
              <a:tr h="617213">
                <a:tc>
                  <a:txBody>
                    <a:bodyPr/>
                    <a:lstStyle/>
                    <a:p>
                      <a:pPr algn="ctr" rtl="0"/>
                      <a:r>
                        <a:rPr lang="en-US" sz="1200" dirty="0"/>
                        <a:t>Disk size</a:t>
                      </a:r>
                    </a:p>
                  </a:txBody>
                  <a:tcPr anchor="ctr"/>
                </a:tc>
                <a:tc>
                  <a:txBody>
                    <a:bodyPr/>
                    <a:lstStyle/>
                    <a:p>
                      <a:pPr algn="ctr" rtl="0"/>
                      <a:r>
                        <a:rPr lang="en-US" sz="1200" dirty="0"/>
                        <a:t>32 GB</a:t>
                      </a:r>
                    </a:p>
                  </a:txBody>
                  <a:tcPr anchor="ctr"/>
                </a:tc>
                <a:tc>
                  <a:txBody>
                    <a:bodyPr/>
                    <a:lstStyle/>
                    <a:p>
                      <a:pPr algn="ctr" rtl="0"/>
                      <a:r>
                        <a:rPr lang="en-US" sz="1200" dirty="0"/>
                        <a:t>64 GB</a:t>
                      </a:r>
                    </a:p>
                  </a:txBody>
                  <a:tcPr anchor="ctr"/>
                </a:tc>
                <a:tc>
                  <a:txBody>
                    <a:bodyPr/>
                    <a:lstStyle/>
                    <a:p>
                      <a:pPr algn="ctr" rtl="0"/>
                      <a:r>
                        <a:rPr lang="en-US" sz="1200"/>
                        <a:t>128 GB</a:t>
                      </a:r>
                    </a:p>
                  </a:txBody>
                  <a:tcPr anchor="ctr"/>
                </a:tc>
                <a:tc>
                  <a:txBody>
                    <a:bodyPr/>
                    <a:lstStyle/>
                    <a:p>
                      <a:pPr algn="ctr" rtl="0"/>
                      <a:r>
                        <a:rPr lang="en-US" sz="1200" dirty="0"/>
                        <a:t>256 GB</a:t>
                      </a:r>
                    </a:p>
                  </a:txBody>
                  <a:tcPr anchor="ctr"/>
                </a:tc>
                <a:tc>
                  <a:txBody>
                    <a:bodyPr/>
                    <a:lstStyle/>
                    <a:p>
                      <a:pPr algn="ctr" rtl="0"/>
                      <a:r>
                        <a:rPr lang="en-US" sz="1200"/>
                        <a:t>512 GB</a:t>
                      </a:r>
                    </a:p>
                  </a:txBody>
                  <a:tcPr anchor="ctr"/>
                </a:tc>
                <a:tc>
                  <a:txBody>
                    <a:bodyPr/>
                    <a:lstStyle/>
                    <a:p>
                      <a:pPr algn="ctr" rtl="0"/>
                      <a:r>
                        <a:rPr lang="en-US" sz="1200"/>
                        <a:t>1024 GB (1 TB)</a:t>
                      </a:r>
                    </a:p>
                  </a:txBody>
                  <a:tcPr anchor="ctr"/>
                </a:tc>
                <a:tc>
                  <a:txBody>
                    <a:bodyPr/>
                    <a:lstStyle/>
                    <a:p>
                      <a:pPr algn="ctr" rtl="0"/>
                      <a:r>
                        <a:rPr lang="en-US" sz="1200"/>
                        <a:t>2048 GB (2 TB)</a:t>
                      </a:r>
                    </a:p>
                  </a:txBody>
                  <a:tcPr anchor="ctr"/>
                </a:tc>
                <a:tc>
                  <a:txBody>
                    <a:bodyPr/>
                    <a:lstStyle/>
                    <a:p>
                      <a:pPr algn="ctr" rtl="0"/>
                      <a:r>
                        <a:rPr lang="en-US" sz="1200"/>
                        <a:t>4095 GB (4 TB)</a:t>
                      </a:r>
                    </a:p>
                  </a:txBody>
                  <a:tcPr anchor="ctr"/>
                </a:tc>
                <a:extLst>
                  <a:ext uri="{0D108BD9-81ED-4DB2-BD59-A6C34878D82A}">
                    <a16:rowId xmlns:a16="http://schemas.microsoft.com/office/drawing/2014/main" val="2408614178"/>
                  </a:ext>
                </a:extLst>
              </a:tr>
              <a:tr h="617213">
                <a:tc>
                  <a:txBody>
                    <a:bodyPr/>
                    <a:lstStyle/>
                    <a:p>
                      <a:pPr algn="ctr" rtl="0"/>
                      <a:r>
                        <a:rPr lang="en-US" sz="1200" dirty="0"/>
                        <a:t>IOPS per disk</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extLst>
                  <a:ext uri="{0D108BD9-81ED-4DB2-BD59-A6C34878D82A}">
                    <a16:rowId xmlns:a16="http://schemas.microsoft.com/office/drawing/2014/main" val="38005705"/>
                  </a:ext>
                </a:extLst>
              </a:tr>
            </a:tbl>
          </a:graphicData>
        </a:graphic>
      </p:graphicFrame>
    </p:spTree>
    <p:extLst>
      <p:ext uri="{BB962C8B-B14F-4D97-AF65-F5344CB8AC3E}">
        <p14:creationId xmlns:p14="http://schemas.microsoft.com/office/powerpoint/2010/main" val="391495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Image and Disk</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63" name="Rectangle 62">
            <a:extLst>
              <a:ext uri="{FF2B5EF4-FFF2-40B4-BE49-F238E27FC236}">
                <a16:creationId xmlns:a16="http://schemas.microsoft.com/office/drawing/2014/main" id="{22184AF5-367B-4965-84AF-43AB9FAEBED1}"/>
              </a:ext>
            </a:extLst>
          </p:cNvPr>
          <p:cNvSpPr/>
          <p:nvPr/>
        </p:nvSpPr>
        <p:spPr bwMode="auto">
          <a:xfrm>
            <a:off x="2637876" y="1354005"/>
            <a:ext cx="8721442"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grpSp>
        <p:nvGrpSpPr>
          <p:cNvPr id="64" name="Group 63">
            <a:extLst>
              <a:ext uri="{FF2B5EF4-FFF2-40B4-BE49-F238E27FC236}">
                <a16:creationId xmlns:a16="http://schemas.microsoft.com/office/drawing/2014/main" id="{7676A2C5-5580-4F4D-B370-95516DC0F9E9}"/>
              </a:ext>
            </a:extLst>
          </p:cNvPr>
          <p:cNvGrpSpPr/>
          <p:nvPr/>
        </p:nvGrpSpPr>
        <p:grpSpPr>
          <a:xfrm>
            <a:off x="622221" y="1354005"/>
            <a:ext cx="1938748" cy="2024368"/>
            <a:chOff x="829782" y="750015"/>
            <a:chExt cx="1758428" cy="1807205"/>
          </a:xfrm>
        </p:grpSpPr>
        <p:sp>
          <p:nvSpPr>
            <p:cNvPr id="65" name="Rectangle 64">
              <a:extLst>
                <a:ext uri="{FF2B5EF4-FFF2-40B4-BE49-F238E27FC236}">
                  <a16:creationId xmlns:a16="http://schemas.microsoft.com/office/drawing/2014/main" id="{AF851570-4BF8-4A87-A454-90E940FC3838}"/>
                </a:ext>
              </a:extLst>
            </p:cNvPr>
            <p:cNvSpPr/>
            <p:nvPr/>
          </p:nvSpPr>
          <p:spPr bwMode="auto">
            <a:xfrm>
              <a:off x="829782" y="750015"/>
              <a:ext cx="1758428" cy="1807205"/>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OS Images</a:t>
              </a:r>
            </a:p>
            <a:p>
              <a:pPr marL="337212" indent="-337212" defTabSz="1219170">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Microsoft</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Partner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User</a:t>
              </a:r>
            </a:p>
          </p:txBody>
        </p:sp>
        <p:sp>
          <p:nvSpPr>
            <p:cNvPr id="66" name="Freeform 79">
              <a:extLst>
                <a:ext uri="{FF2B5EF4-FFF2-40B4-BE49-F238E27FC236}">
                  <a16:creationId xmlns:a16="http://schemas.microsoft.com/office/drawing/2014/main" id="{ADF71369-89D4-44F9-8722-EBC6B2A667B1}"/>
                </a:ext>
              </a:extLst>
            </p:cNvPr>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7" name="Freeform 79">
              <a:extLst>
                <a:ext uri="{FF2B5EF4-FFF2-40B4-BE49-F238E27FC236}">
                  <a16:creationId xmlns:a16="http://schemas.microsoft.com/office/drawing/2014/main" id="{06FB5102-58E9-4420-AB1C-44917A72A230}"/>
                </a:ext>
              </a:extLst>
            </p:cNvPr>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8" name="Freeform 79">
              <a:extLst>
                <a:ext uri="{FF2B5EF4-FFF2-40B4-BE49-F238E27FC236}">
                  <a16:creationId xmlns:a16="http://schemas.microsoft.com/office/drawing/2014/main" id="{C91E0770-050C-4B09-B107-D4767C999B1B}"/>
                </a:ext>
              </a:extLst>
            </p:cNvPr>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9" name="Freeform 79">
              <a:extLst>
                <a:ext uri="{FF2B5EF4-FFF2-40B4-BE49-F238E27FC236}">
                  <a16:creationId xmlns:a16="http://schemas.microsoft.com/office/drawing/2014/main" id="{080ECC75-5B1C-4DFA-A751-881DA476A422}"/>
                </a:ext>
              </a:extLst>
            </p:cNvPr>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0" name="Group 69">
            <a:extLst>
              <a:ext uri="{FF2B5EF4-FFF2-40B4-BE49-F238E27FC236}">
                <a16:creationId xmlns:a16="http://schemas.microsoft.com/office/drawing/2014/main" id="{118A2BF3-00D9-423E-B3E5-F7EECD79DFDD}"/>
              </a:ext>
            </a:extLst>
          </p:cNvPr>
          <p:cNvGrpSpPr/>
          <p:nvPr/>
        </p:nvGrpSpPr>
        <p:grpSpPr>
          <a:xfrm>
            <a:off x="622221" y="3709650"/>
            <a:ext cx="1945803" cy="2012411"/>
            <a:chOff x="3055099" y="760689"/>
            <a:chExt cx="1764827" cy="1796531"/>
          </a:xfrm>
        </p:grpSpPr>
        <p:sp>
          <p:nvSpPr>
            <p:cNvPr id="80" name="Rectangle 79">
              <a:extLst>
                <a:ext uri="{FF2B5EF4-FFF2-40B4-BE49-F238E27FC236}">
                  <a16:creationId xmlns:a16="http://schemas.microsoft.com/office/drawing/2014/main" id="{29A72336-2A07-450B-922E-A7ED19676D83}"/>
                </a:ext>
              </a:extLst>
            </p:cNvPr>
            <p:cNvSpPr/>
            <p:nvPr/>
          </p:nvSpPr>
          <p:spPr bwMode="auto">
            <a:xfrm>
              <a:off x="3055099" y="760689"/>
              <a:ext cx="1764827" cy="1796531"/>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Disks</a:t>
              </a:r>
            </a:p>
            <a:p>
              <a:pPr defTabSz="1219170">
                <a:lnSpc>
                  <a:spcPct val="90000"/>
                </a:lnSpc>
                <a:buSzPct val="90000"/>
                <a:defRPr/>
              </a:pPr>
              <a:endParaRPr lang="en-US" sz="1300" b="1" u="sng"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OS Disks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Data Disks</a:t>
              </a:r>
            </a:p>
          </p:txBody>
        </p:sp>
        <p:sp>
          <p:nvSpPr>
            <p:cNvPr id="81" name="Freeform 79">
              <a:extLst>
                <a:ext uri="{FF2B5EF4-FFF2-40B4-BE49-F238E27FC236}">
                  <a16:creationId xmlns:a16="http://schemas.microsoft.com/office/drawing/2014/main" id="{605CF238-9644-4B4E-9B39-88C67EC24CC8}"/>
                </a:ext>
              </a:extLst>
            </p:cNvPr>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82" name="Freeform 79">
              <a:extLst>
                <a:ext uri="{FF2B5EF4-FFF2-40B4-BE49-F238E27FC236}">
                  <a16:creationId xmlns:a16="http://schemas.microsoft.com/office/drawing/2014/main" id="{EE9B32E6-D75D-4DFF-AFBC-CB5364F9AB98}"/>
                </a:ext>
              </a:extLst>
            </p:cNvPr>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83" name="Freeform 79">
              <a:extLst>
                <a:ext uri="{FF2B5EF4-FFF2-40B4-BE49-F238E27FC236}">
                  <a16:creationId xmlns:a16="http://schemas.microsoft.com/office/drawing/2014/main" id="{6C72D71B-FC66-4A65-9363-A3D782771E45}"/>
                </a:ext>
              </a:extLst>
            </p:cNvPr>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92" name="Freeform 79">
              <a:extLst>
                <a:ext uri="{FF2B5EF4-FFF2-40B4-BE49-F238E27FC236}">
                  <a16:creationId xmlns:a16="http://schemas.microsoft.com/office/drawing/2014/main" id="{7C0077FC-0364-4D9D-93FF-F318A30553C7}"/>
                </a:ext>
              </a:extLst>
            </p:cNvPr>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sp>
        <p:nvSpPr>
          <p:cNvPr id="97" name="TextBox 96">
            <a:extLst>
              <a:ext uri="{FF2B5EF4-FFF2-40B4-BE49-F238E27FC236}">
                <a16:creationId xmlns:a16="http://schemas.microsoft.com/office/drawing/2014/main" id="{F699D7C8-C38B-4A74-B616-23C4DB0E85BC}"/>
              </a:ext>
            </a:extLst>
          </p:cNvPr>
          <p:cNvSpPr txBox="1"/>
          <p:nvPr/>
        </p:nvSpPr>
        <p:spPr>
          <a:xfrm>
            <a:off x="2756063" y="1724935"/>
            <a:ext cx="8399880" cy="1288045"/>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Base OS image for new VMs</a:t>
            </a:r>
          </a:p>
          <a:p>
            <a:pPr marL="457189" indent="-457189" defTabSz="1219170">
              <a:lnSpc>
                <a:spcPct val="90000"/>
              </a:lnSpc>
              <a:spcBef>
                <a:spcPct val="20000"/>
              </a:spcBef>
              <a:buSzPct val="80000"/>
              <a:buFont typeface="Arial" pitchFamily="34" charset="0"/>
              <a:buChar char="•"/>
              <a:defRPr/>
            </a:pPr>
            <a:r>
              <a:rPr lang="en-US" sz="2700" kern="0" dirty="0" err="1">
                <a:solidFill>
                  <a:srgbClr val="5F5F5F"/>
                </a:solidFill>
              </a:rPr>
              <a:t>Sysprepped</a:t>
            </a:r>
            <a:r>
              <a:rPr lang="en-US" sz="2700" kern="0" dirty="0">
                <a:solidFill>
                  <a:srgbClr val="5F5F5F"/>
                </a:solidFill>
              </a:rPr>
              <a:t>/Generalized/Read-only </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by uploading or by capture</a:t>
            </a:r>
          </a:p>
        </p:txBody>
      </p:sp>
      <p:sp>
        <p:nvSpPr>
          <p:cNvPr id="98" name="Rectangle 97">
            <a:extLst>
              <a:ext uri="{FF2B5EF4-FFF2-40B4-BE49-F238E27FC236}">
                <a16:creationId xmlns:a16="http://schemas.microsoft.com/office/drawing/2014/main" id="{75029ACE-0583-486F-AF43-79133F22F719}"/>
              </a:ext>
            </a:extLst>
          </p:cNvPr>
          <p:cNvSpPr/>
          <p:nvPr/>
        </p:nvSpPr>
        <p:spPr bwMode="auto">
          <a:xfrm>
            <a:off x="2652116" y="3709650"/>
            <a:ext cx="8701930"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99" name="TextBox 98">
            <a:extLst>
              <a:ext uri="{FF2B5EF4-FFF2-40B4-BE49-F238E27FC236}">
                <a16:creationId xmlns:a16="http://schemas.microsoft.com/office/drawing/2014/main" id="{07AB71B9-0657-45DB-9EF0-3233588C95DD}"/>
              </a:ext>
            </a:extLst>
          </p:cNvPr>
          <p:cNvSpPr txBox="1"/>
          <p:nvPr/>
        </p:nvSpPr>
        <p:spPr>
          <a:xfrm>
            <a:off x="2860011" y="3974882"/>
            <a:ext cx="7675550" cy="1204945"/>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Writable disks for VMs</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during VM creation or during upload of existing Virtual Hard Disks (VHDs)</a:t>
            </a:r>
          </a:p>
        </p:txBody>
      </p:sp>
    </p:spTree>
    <p:extLst>
      <p:ext uri="{BB962C8B-B14F-4D97-AF65-F5344CB8AC3E}">
        <p14:creationId xmlns:p14="http://schemas.microsoft.com/office/powerpoint/2010/main" val="39512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Image Mobility</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31" name="Rectangle 30">
            <a:extLst>
              <a:ext uri="{FF2B5EF4-FFF2-40B4-BE49-F238E27FC236}">
                <a16:creationId xmlns:a16="http://schemas.microsoft.com/office/drawing/2014/main" id="{DAE495EA-5B71-4C36-8B12-7B160F62F651}"/>
              </a:ext>
            </a:extLst>
          </p:cNvPr>
          <p:cNvSpPr/>
          <p:nvPr/>
        </p:nvSpPr>
        <p:spPr bwMode="auto">
          <a:xfrm>
            <a:off x="1660478" y="1405999"/>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32" name="Rectangle 31">
            <a:extLst>
              <a:ext uri="{FF2B5EF4-FFF2-40B4-BE49-F238E27FC236}">
                <a16:creationId xmlns:a16="http://schemas.microsoft.com/office/drawing/2014/main" id="{4126DE37-DC3C-4F21-B6A3-FE95683667FC}"/>
              </a:ext>
            </a:extLst>
          </p:cNvPr>
          <p:cNvSpPr/>
          <p:nvPr/>
        </p:nvSpPr>
        <p:spPr bwMode="auto">
          <a:xfrm>
            <a:off x="6417660" y="1405999"/>
            <a:ext cx="4484361" cy="434251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33" name="Rectangle 32">
            <a:extLst>
              <a:ext uri="{FF2B5EF4-FFF2-40B4-BE49-F238E27FC236}">
                <a16:creationId xmlns:a16="http://schemas.microsoft.com/office/drawing/2014/main" id="{9B157EC3-C951-420E-B46E-68D7F6488C66}"/>
              </a:ext>
            </a:extLst>
          </p:cNvPr>
          <p:cNvSpPr/>
          <p:nvPr/>
        </p:nvSpPr>
        <p:spPr bwMode="auto">
          <a:xfrm>
            <a:off x="1660942"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5F5F5F">
                    <a:alpha val="99000"/>
                  </a:srgbClr>
                </a:solidFill>
                <a:ea typeface="Segoe UI" pitchFamily="34" charset="0"/>
                <a:cs typeface="Segoe UI" pitchFamily="34" charset="0"/>
              </a:rPr>
              <a:t>On-premises</a:t>
            </a:r>
          </a:p>
        </p:txBody>
      </p:sp>
      <p:sp>
        <p:nvSpPr>
          <p:cNvPr id="34" name="Rectangle 33">
            <a:extLst>
              <a:ext uri="{FF2B5EF4-FFF2-40B4-BE49-F238E27FC236}">
                <a16:creationId xmlns:a16="http://schemas.microsoft.com/office/drawing/2014/main" id="{5842A5FD-8DA8-44B5-AFAA-907E3435206A}"/>
              </a:ext>
            </a:extLst>
          </p:cNvPr>
          <p:cNvSpPr/>
          <p:nvPr/>
        </p:nvSpPr>
        <p:spPr bwMode="auto">
          <a:xfrm>
            <a:off x="6410847"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latin typeface="Segoe UI "/>
                <a:ea typeface="Segoe UI" pitchFamily="34" charset="0"/>
                <a:cs typeface="Segoe UI" pitchFamily="34" charset="0"/>
              </a:rPr>
              <a:t>Cloud</a:t>
            </a:r>
          </a:p>
        </p:txBody>
      </p:sp>
      <p:sp>
        <p:nvSpPr>
          <p:cNvPr id="35" name="Freeform 128">
            <a:extLst>
              <a:ext uri="{FF2B5EF4-FFF2-40B4-BE49-F238E27FC236}">
                <a16:creationId xmlns:a16="http://schemas.microsoft.com/office/drawing/2014/main" id="{730C17D4-9AD2-4F44-9886-5BFC8DC7BB4E}"/>
              </a:ext>
            </a:extLst>
          </p:cNvPr>
          <p:cNvSpPr>
            <a:spLocks noChangeAspect="1"/>
          </p:cNvSpPr>
          <p:nvPr/>
        </p:nvSpPr>
        <p:spPr bwMode="black">
          <a:xfrm>
            <a:off x="6533290" y="2734539"/>
            <a:ext cx="4200701" cy="235760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36" name="Right Arrow 22">
            <a:extLst>
              <a:ext uri="{FF2B5EF4-FFF2-40B4-BE49-F238E27FC236}">
                <a16:creationId xmlns:a16="http://schemas.microsoft.com/office/drawing/2014/main" id="{0614D3D6-FAD4-49FB-9CD7-DB310C3FB31C}"/>
              </a:ext>
            </a:extLst>
          </p:cNvPr>
          <p:cNvSpPr/>
          <p:nvPr/>
        </p:nvSpPr>
        <p:spPr bwMode="auto">
          <a:xfrm>
            <a:off x="7864794" y="3725772"/>
            <a:ext cx="1020887"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7" name="Freeform 24">
            <a:extLst>
              <a:ext uri="{FF2B5EF4-FFF2-40B4-BE49-F238E27FC236}">
                <a16:creationId xmlns:a16="http://schemas.microsoft.com/office/drawing/2014/main" id="{E5CB24ED-BB94-4EAE-9B0D-75AB6CC8FE8F}"/>
              </a:ext>
            </a:extLst>
          </p:cNvPr>
          <p:cNvSpPr>
            <a:spLocks noEditPoints="1"/>
          </p:cNvSpPr>
          <p:nvPr/>
        </p:nvSpPr>
        <p:spPr bwMode="black">
          <a:xfrm>
            <a:off x="9031065" y="3614594"/>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38" name="U-Turn Arrow 27">
            <a:extLst>
              <a:ext uri="{FF2B5EF4-FFF2-40B4-BE49-F238E27FC236}">
                <a16:creationId xmlns:a16="http://schemas.microsoft.com/office/drawing/2014/main" id="{DA552F60-36E1-49F1-AB03-704646B57191}"/>
              </a:ext>
            </a:extLst>
          </p:cNvPr>
          <p:cNvSpPr/>
          <p:nvPr/>
        </p:nvSpPr>
        <p:spPr bwMode="auto">
          <a:xfrm>
            <a:off x="5189066" y="2761951"/>
            <a:ext cx="2184365" cy="583960"/>
          </a:xfrm>
          <a:prstGeom prst="uturnArrow">
            <a:avLst>
              <a:gd name="adj1" fmla="val 25000"/>
              <a:gd name="adj2" fmla="val 25000"/>
              <a:gd name="adj3" fmla="val 25000"/>
              <a:gd name="adj4" fmla="val 43750"/>
              <a:gd name="adj5" fmla="val 97879"/>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9" name="U-Turn Arrow 34">
            <a:extLst>
              <a:ext uri="{FF2B5EF4-FFF2-40B4-BE49-F238E27FC236}">
                <a16:creationId xmlns:a16="http://schemas.microsoft.com/office/drawing/2014/main" id="{C3E5C73E-A1C7-47C4-99F9-114A37D9B697}"/>
              </a:ext>
            </a:extLst>
          </p:cNvPr>
          <p:cNvSpPr/>
          <p:nvPr/>
        </p:nvSpPr>
        <p:spPr bwMode="auto">
          <a:xfrm rot="10800000">
            <a:off x="5189066" y="4396338"/>
            <a:ext cx="2184365" cy="583960"/>
          </a:xfrm>
          <a:prstGeom prst="uturn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40" name="Can 35">
            <a:extLst>
              <a:ext uri="{FF2B5EF4-FFF2-40B4-BE49-F238E27FC236}">
                <a16:creationId xmlns:a16="http://schemas.microsoft.com/office/drawing/2014/main" id="{A7FFB0C4-2FAE-4EE8-BE1C-E4ABC2A7050E}"/>
              </a:ext>
            </a:extLst>
          </p:cNvPr>
          <p:cNvSpPr/>
          <p:nvPr>
            <p:custDataLst>
              <p:tags r:id="rId1"/>
            </p:custDataLst>
          </p:nvPr>
        </p:nvSpPr>
        <p:spPr>
          <a:xfrm>
            <a:off x="6813098" y="3372184"/>
            <a:ext cx="903820" cy="1126707"/>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Blob Storage</a:t>
            </a:r>
          </a:p>
        </p:txBody>
      </p:sp>
      <p:grpSp>
        <p:nvGrpSpPr>
          <p:cNvPr id="41" name="Group 40">
            <a:extLst>
              <a:ext uri="{FF2B5EF4-FFF2-40B4-BE49-F238E27FC236}">
                <a16:creationId xmlns:a16="http://schemas.microsoft.com/office/drawing/2014/main" id="{15F3A61F-57DC-42A1-8DEB-86D912885E86}"/>
              </a:ext>
            </a:extLst>
          </p:cNvPr>
          <p:cNvGrpSpPr/>
          <p:nvPr/>
        </p:nvGrpSpPr>
        <p:grpSpPr>
          <a:xfrm>
            <a:off x="4853009" y="3372184"/>
            <a:ext cx="924155" cy="1126707"/>
            <a:chOff x="3200399" y="1566589"/>
            <a:chExt cx="838201" cy="1113144"/>
          </a:xfrm>
        </p:grpSpPr>
        <p:sp>
          <p:nvSpPr>
            <p:cNvPr id="42" name="Folded Corner 37">
              <a:extLst>
                <a:ext uri="{FF2B5EF4-FFF2-40B4-BE49-F238E27FC236}">
                  <a16:creationId xmlns:a16="http://schemas.microsoft.com/office/drawing/2014/main" id="{A268D256-F026-41C0-AABF-842AE175F0D8}"/>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43" name="TextBox 42">
              <a:extLst>
                <a:ext uri="{FF2B5EF4-FFF2-40B4-BE49-F238E27FC236}">
                  <a16:creationId xmlns:a16="http://schemas.microsoft.com/office/drawing/2014/main" id="{A67B04E2-3CBE-46D2-B374-9FB26B3E848D}"/>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200" dirty="0" err="1">
                  <a:solidFill>
                    <a:srgbClr val="5F5F5F">
                      <a:alpha val="99000"/>
                    </a:srgbClr>
                  </a:solidFill>
                  <a:latin typeface="Segoe UI"/>
                </a:rPr>
                <a:t>MyApp.vhd</a:t>
              </a:r>
              <a:endParaRPr lang="en-US" sz="1200" dirty="0">
                <a:solidFill>
                  <a:srgbClr val="5F5F5F">
                    <a:alpha val="99000"/>
                  </a:srgbClr>
                </a:solidFill>
                <a:latin typeface="Segoe UI"/>
              </a:endParaRPr>
            </a:p>
          </p:txBody>
        </p:sp>
      </p:grpSp>
      <p:sp>
        <p:nvSpPr>
          <p:cNvPr id="44" name="Left-Right Arrow 39">
            <a:extLst>
              <a:ext uri="{FF2B5EF4-FFF2-40B4-BE49-F238E27FC236}">
                <a16:creationId xmlns:a16="http://schemas.microsoft.com/office/drawing/2014/main" id="{5EFAD3C2-7992-4CE3-8EF2-60FB0EEF73D8}"/>
              </a:ext>
            </a:extLst>
          </p:cNvPr>
          <p:cNvSpPr/>
          <p:nvPr/>
        </p:nvSpPr>
        <p:spPr bwMode="auto">
          <a:xfrm>
            <a:off x="3676813" y="3715587"/>
            <a:ext cx="1020887" cy="480876"/>
          </a:xfrm>
          <a:prstGeom prst="lef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45" name="Freeform 24">
            <a:extLst>
              <a:ext uri="{FF2B5EF4-FFF2-40B4-BE49-F238E27FC236}">
                <a16:creationId xmlns:a16="http://schemas.microsoft.com/office/drawing/2014/main" id="{60C11FDE-7D77-4C9B-BDF3-7155909E83AA}"/>
              </a:ext>
            </a:extLst>
          </p:cNvPr>
          <p:cNvSpPr>
            <a:spLocks noEditPoints="1"/>
          </p:cNvSpPr>
          <p:nvPr/>
        </p:nvSpPr>
        <p:spPr bwMode="black">
          <a:xfrm>
            <a:off x="2584633" y="3624781"/>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Tree>
    <p:extLst>
      <p:ext uri="{BB962C8B-B14F-4D97-AF65-F5344CB8AC3E}">
        <p14:creationId xmlns:p14="http://schemas.microsoft.com/office/powerpoint/2010/main" val="7727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Imaging VMs in the Cloud</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15" name="Rectangle 14">
            <a:extLst>
              <a:ext uri="{FF2B5EF4-FFF2-40B4-BE49-F238E27FC236}">
                <a16:creationId xmlns:a16="http://schemas.microsoft.com/office/drawing/2014/main" id="{B196682A-304B-468B-A709-EC57192AAEC6}"/>
              </a:ext>
            </a:extLst>
          </p:cNvPr>
          <p:cNvSpPr/>
          <p:nvPr/>
        </p:nvSpPr>
        <p:spPr bwMode="auto">
          <a:xfrm>
            <a:off x="1697905" y="1364398"/>
            <a:ext cx="9241544" cy="435318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C5D0894C-04FE-42AD-ABBA-537478088D41}"/>
              </a:ext>
            </a:extLst>
          </p:cNvPr>
          <p:cNvSpPr/>
          <p:nvPr/>
        </p:nvSpPr>
        <p:spPr bwMode="auto">
          <a:xfrm>
            <a:off x="1697905" y="1375068"/>
            <a:ext cx="9241544"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ea typeface="Segoe UI" pitchFamily="34" charset="0"/>
                <a:cs typeface="Segoe UI" pitchFamily="34" charset="0"/>
              </a:rPr>
              <a:t>Cloud</a:t>
            </a:r>
          </a:p>
        </p:txBody>
      </p:sp>
      <p:sp>
        <p:nvSpPr>
          <p:cNvPr id="17" name="Can 49">
            <a:extLst>
              <a:ext uri="{FF2B5EF4-FFF2-40B4-BE49-F238E27FC236}">
                <a16:creationId xmlns:a16="http://schemas.microsoft.com/office/drawing/2014/main" id="{571B2F60-3D92-4FEC-9121-3CC95CAADD32}"/>
              </a:ext>
            </a:extLst>
          </p:cNvPr>
          <p:cNvSpPr/>
          <p:nvPr>
            <p:custDataLst>
              <p:tags r:id="rId1"/>
            </p:custDataLst>
          </p:nvPr>
        </p:nvSpPr>
        <p:spPr>
          <a:xfrm>
            <a:off x="2370013" y="2315389"/>
            <a:ext cx="903820" cy="965995"/>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18" name="Group 17">
            <a:extLst>
              <a:ext uri="{FF2B5EF4-FFF2-40B4-BE49-F238E27FC236}">
                <a16:creationId xmlns:a16="http://schemas.microsoft.com/office/drawing/2014/main" id="{F74074E1-0CAD-4F90-9480-562F0AC238A1}"/>
              </a:ext>
            </a:extLst>
          </p:cNvPr>
          <p:cNvGrpSpPr/>
          <p:nvPr/>
        </p:nvGrpSpPr>
        <p:grpSpPr>
          <a:xfrm>
            <a:off x="3697813" y="4651914"/>
            <a:ext cx="836299" cy="946081"/>
            <a:chOff x="2194904" y="3754000"/>
            <a:chExt cx="758516" cy="844592"/>
          </a:xfrm>
        </p:grpSpPr>
        <p:sp>
          <p:nvSpPr>
            <p:cNvPr id="19" name="Right Arrow 51">
              <a:extLst>
                <a:ext uri="{FF2B5EF4-FFF2-40B4-BE49-F238E27FC236}">
                  <a16:creationId xmlns:a16="http://schemas.microsoft.com/office/drawing/2014/main" id="{E4C8136A-7BAC-4433-8715-FCAB844ACB43}"/>
                </a:ext>
              </a:extLst>
            </p:cNvPr>
            <p:cNvSpPr/>
            <p:nvPr/>
          </p:nvSpPr>
          <p:spPr bwMode="auto">
            <a:xfrm rot="7222079">
              <a:off x="2774251" y="3733737"/>
              <a:ext cx="102681" cy="143208"/>
            </a:xfrm>
            <a:prstGeom prst="rightArrow">
              <a:avLst/>
            </a:prstGeom>
            <a:solidFill>
              <a:srgbClr val="8CC6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20" name="Freeform 52">
              <a:extLst>
                <a:ext uri="{FF2B5EF4-FFF2-40B4-BE49-F238E27FC236}">
                  <a16:creationId xmlns:a16="http://schemas.microsoft.com/office/drawing/2014/main" id="{ABC35F88-73EE-49F2-9B7C-1FB38C6F31BA}"/>
                </a:ext>
              </a:extLst>
            </p:cNvPr>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Customize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21" name="Group 20">
            <a:extLst>
              <a:ext uri="{FF2B5EF4-FFF2-40B4-BE49-F238E27FC236}">
                <a16:creationId xmlns:a16="http://schemas.microsoft.com/office/drawing/2014/main" id="{E75AFC25-6662-47C9-87FB-F5866DDA520B}"/>
              </a:ext>
            </a:extLst>
          </p:cNvPr>
          <p:cNvGrpSpPr/>
          <p:nvPr/>
        </p:nvGrpSpPr>
        <p:grpSpPr>
          <a:xfrm>
            <a:off x="4586438" y="4748554"/>
            <a:ext cx="999677" cy="849441"/>
            <a:chOff x="3000875" y="3840274"/>
            <a:chExt cx="906699" cy="758318"/>
          </a:xfrm>
        </p:grpSpPr>
        <p:sp>
          <p:nvSpPr>
            <p:cNvPr id="22" name="Right Arrow 54">
              <a:extLst>
                <a:ext uri="{FF2B5EF4-FFF2-40B4-BE49-F238E27FC236}">
                  <a16:creationId xmlns:a16="http://schemas.microsoft.com/office/drawing/2014/main" id="{8FA4B727-B03E-49CF-8FFC-32961E9FA025}"/>
                </a:ext>
              </a:extLst>
            </p:cNvPr>
            <p:cNvSpPr/>
            <p:nvPr/>
          </p:nvSpPr>
          <p:spPr bwMode="auto">
            <a:xfrm>
              <a:off x="3000875" y="4147830"/>
              <a:ext cx="102681" cy="143208"/>
            </a:xfrm>
            <a:prstGeom prst="rightArrow">
              <a:avLst/>
            </a:prstGeom>
            <a:solidFill>
              <a:srgbClr val="FF8A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23" name="Freeform 55">
              <a:extLst>
                <a:ext uri="{FF2B5EF4-FFF2-40B4-BE49-F238E27FC236}">
                  <a16:creationId xmlns:a16="http://schemas.microsoft.com/office/drawing/2014/main" id="{C91FAB65-A4FD-48C7-B539-FD45FCB3EF9B}"/>
                </a:ext>
              </a:extLst>
            </p:cNvPr>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0071BC"/>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Generalize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24" name="Group 23">
            <a:extLst>
              <a:ext uri="{FF2B5EF4-FFF2-40B4-BE49-F238E27FC236}">
                <a16:creationId xmlns:a16="http://schemas.microsoft.com/office/drawing/2014/main" id="{83492D92-FA47-425B-BF32-F71D167B297B}"/>
              </a:ext>
            </a:extLst>
          </p:cNvPr>
          <p:cNvGrpSpPr/>
          <p:nvPr/>
        </p:nvGrpSpPr>
        <p:grpSpPr>
          <a:xfrm>
            <a:off x="5605645" y="2703613"/>
            <a:ext cx="5165775" cy="2894384"/>
            <a:chOff x="3925287" y="2014701"/>
            <a:chExt cx="4685313" cy="2583891"/>
          </a:xfrm>
        </p:grpSpPr>
        <p:grpSp>
          <p:nvGrpSpPr>
            <p:cNvPr id="25" name="Group 24">
              <a:extLst>
                <a:ext uri="{FF2B5EF4-FFF2-40B4-BE49-F238E27FC236}">
                  <a16:creationId xmlns:a16="http://schemas.microsoft.com/office/drawing/2014/main" id="{39A2F767-11C2-46FF-BE5D-7706A20FE7F1}"/>
                </a:ext>
              </a:extLst>
            </p:cNvPr>
            <p:cNvGrpSpPr/>
            <p:nvPr/>
          </p:nvGrpSpPr>
          <p:grpSpPr>
            <a:xfrm>
              <a:off x="4042084" y="2014701"/>
              <a:ext cx="4568516" cy="2583891"/>
              <a:chOff x="4042084" y="2014701"/>
              <a:chExt cx="4568516" cy="2583891"/>
            </a:xfrm>
          </p:grpSpPr>
          <p:sp>
            <p:nvSpPr>
              <p:cNvPr id="27" name="Freeform 128">
                <a:extLst>
                  <a:ext uri="{FF2B5EF4-FFF2-40B4-BE49-F238E27FC236}">
                    <a16:creationId xmlns:a16="http://schemas.microsoft.com/office/drawing/2014/main" id="{AD744DEE-74E8-4F85-8991-2262360217EA}"/>
                  </a:ext>
                </a:extLst>
              </p:cNvPr>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28" name="Can 60">
                <a:extLst>
                  <a:ext uri="{FF2B5EF4-FFF2-40B4-BE49-F238E27FC236}">
                    <a16:creationId xmlns:a16="http://schemas.microsoft.com/office/drawing/2014/main" id="{81B8B88A-9E81-4609-B407-2759572B8B31}"/>
                  </a:ext>
                </a:extLst>
              </p:cNvPr>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61">
                <a:extLst>
                  <a:ext uri="{FF2B5EF4-FFF2-40B4-BE49-F238E27FC236}">
                    <a16:creationId xmlns:a16="http://schemas.microsoft.com/office/drawing/2014/main" id="{1CE47E72-300A-43DD-8122-7433E9B5C903}"/>
                  </a:ext>
                </a:extLst>
              </p:cNvPr>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00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Capture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30" name="Right Arrow 62">
                <a:extLst>
                  <a:ext uri="{FF2B5EF4-FFF2-40B4-BE49-F238E27FC236}">
                    <a16:creationId xmlns:a16="http://schemas.microsoft.com/office/drawing/2014/main" id="{3AC54ED4-BB72-41B1-A0C8-28F1C6F61D56}"/>
                  </a:ext>
                </a:extLst>
              </p:cNvPr>
              <p:cNvSpPr/>
              <p:nvPr/>
            </p:nvSpPr>
            <p:spPr bwMode="auto">
              <a:xfrm rot="19247508">
                <a:off x="4749259" y="3906053"/>
                <a:ext cx="102681" cy="143208"/>
              </a:xfrm>
              <a:prstGeom prst="rightArrow">
                <a:avLst/>
              </a:prstGeom>
              <a:solidFill>
                <a:srgbClr val="FF00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sp>
          <p:nvSpPr>
            <p:cNvPr id="26" name="Right Arrow 58">
              <a:extLst>
                <a:ext uri="{FF2B5EF4-FFF2-40B4-BE49-F238E27FC236}">
                  <a16:creationId xmlns:a16="http://schemas.microsoft.com/office/drawing/2014/main" id="{74047BF9-BC5E-4959-A98F-F9DA7B74BB88}"/>
                </a:ext>
              </a:extLst>
            </p:cNvPr>
            <p:cNvSpPr/>
            <p:nvPr/>
          </p:nvSpPr>
          <p:spPr bwMode="auto">
            <a:xfrm>
              <a:off x="3925287" y="4126568"/>
              <a:ext cx="102681" cy="143208"/>
            </a:xfrm>
            <a:prstGeom prst="rightArrow">
              <a:avLst/>
            </a:prstGeom>
            <a:solidFill>
              <a:srgbClr val="0071BC"/>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31" name="Group 30">
            <a:extLst>
              <a:ext uri="{FF2B5EF4-FFF2-40B4-BE49-F238E27FC236}">
                <a16:creationId xmlns:a16="http://schemas.microsoft.com/office/drawing/2014/main" id="{8FE1B1F6-F645-4D54-9A36-C6718B9F8B0E}"/>
              </a:ext>
            </a:extLst>
          </p:cNvPr>
          <p:cNvGrpSpPr/>
          <p:nvPr/>
        </p:nvGrpSpPr>
        <p:grpSpPr>
          <a:xfrm>
            <a:off x="3452385" y="2201652"/>
            <a:ext cx="2278187" cy="2475880"/>
            <a:chOff x="1972304" y="1566589"/>
            <a:chExt cx="2066296" cy="2210282"/>
          </a:xfrm>
        </p:grpSpPr>
        <p:grpSp>
          <p:nvGrpSpPr>
            <p:cNvPr id="32" name="Group 31">
              <a:extLst>
                <a:ext uri="{FF2B5EF4-FFF2-40B4-BE49-F238E27FC236}">
                  <a16:creationId xmlns:a16="http://schemas.microsoft.com/office/drawing/2014/main" id="{D26F3480-41C0-4599-B0C6-79E0A3FCE210}"/>
                </a:ext>
              </a:extLst>
            </p:cNvPr>
            <p:cNvGrpSpPr/>
            <p:nvPr/>
          </p:nvGrpSpPr>
          <p:grpSpPr>
            <a:xfrm>
              <a:off x="3200399" y="1566589"/>
              <a:ext cx="838201" cy="1113144"/>
              <a:chOff x="3200399" y="1566589"/>
              <a:chExt cx="838201" cy="1113144"/>
            </a:xfrm>
          </p:grpSpPr>
          <p:sp>
            <p:nvSpPr>
              <p:cNvPr id="36" name="Folded Corner 68">
                <a:extLst>
                  <a:ext uri="{FF2B5EF4-FFF2-40B4-BE49-F238E27FC236}">
                    <a16:creationId xmlns:a16="http://schemas.microsoft.com/office/drawing/2014/main" id="{7668E70F-6B58-43DB-B18A-302DF93296DD}"/>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37" name="TextBox 36">
                <a:extLst>
                  <a:ext uri="{FF2B5EF4-FFF2-40B4-BE49-F238E27FC236}">
                    <a16:creationId xmlns:a16="http://schemas.microsoft.com/office/drawing/2014/main" id="{AD5C02B8-3257-4E9A-ADB5-06ECC621054D}"/>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500" dirty="0" err="1">
                    <a:solidFill>
                      <a:srgbClr val="5F5F5F">
                        <a:alpha val="99000"/>
                      </a:srgbClr>
                    </a:solidFill>
                    <a:latin typeface="+mn-lt"/>
                  </a:rPr>
                  <a:t>Base.VHD</a:t>
                </a:r>
                <a:endParaRPr lang="en-US" sz="1500" dirty="0">
                  <a:solidFill>
                    <a:srgbClr val="5F5F5F">
                      <a:alpha val="99000"/>
                    </a:srgbClr>
                  </a:solidFill>
                  <a:latin typeface="+mn-lt"/>
                </a:endParaRPr>
              </a:p>
            </p:txBody>
          </p:sp>
        </p:grpSp>
        <p:sp>
          <p:nvSpPr>
            <p:cNvPr id="33" name="Right Arrow 65">
              <a:extLst>
                <a:ext uri="{FF2B5EF4-FFF2-40B4-BE49-F238E27FC236}">
                  <a16:creationId xmlns:a16="http://schemas.microsoft.com/office/drawing/2014/main" id="{7A137F40-83B3-4195-9EAA-87FF59C7A501}"/>
                </a:ext>
              </a:extLst>
            </p:cNvPr>
            <p:cNvSpPr/>
            <p:nvPr/>
          </p:nvSpPr>
          <p:spPr bwMode="auto">
            <a:xfrm rot="7222079">
              <a:off x="3264047"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34" name="Freeform 66">
              <a:extLst>
                <a:ext uri="{FF2B5EF4-FFF2-40B4-BE49-F238E27FC236}">
                  <a16:creationId xmlns:a16="http://schemas.microsoft.com/office/drawing/2014/main" id="{61F007BC-9D94-41A2-8EFE-8121D288FD54}"/>
                </a:ext>
              </a:extLst>
            </p:cNvPr>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Boot</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35" name="Right Arrow 67">
              <a:extLst>
                <a:ext uri="{FF2B5EF4-FFF2-40B4-BE49-F238E27FC236}">
                  <a16:creationId xmlns:a16="http://schemas.microsoft.com/office/drawing/2014/main" id="{9C8180C9-1B9D-4490-A3EE-54416B1A2487}"/>
                </a:ext>
              </a:extLst>
            </p:cNvPr>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38" name="Group 37">
            <a:extLst>
              <a:ext uri="{FF2B5EF4-FFF2-40B4-BE49-F238E27FC236}">
                <a16:creationId xmlns:a16="http://schemas.microsoft.com/office/drawing/2014/main" id="{706AC99E-CF6E-42C3-B9A8-3B4549CE16AB}"/>
              </a:ext>
            </a:extLst>
          </p:cNvPr>
          <p:cNvGrpSpPr/>
          <p:nvPr/>
        </p:nvGrpSpPr>
        <p:grpSpPr>
          <a:xfrm>
            <a:off x="6850525" y="2265363"/>
            <a:ext cx="3946769" cy="3241752"/>
            <a:chOff x="5054384" y="1623463"/>
            <a:chExt cx="3579685" cy="2893996"/>
          </a:xfrm>
        </p:grpSpPr>
        <p:sp>
          <p:nvSpPr>
            <p:cNvPr id="39" name="Right Arrow 71">
              <a:extLst>
                <a:ext uri="{FF2B5EF4-FFF2-40B4-BE49-F238E27FC236}">
                  <a16:creationId xmlns:a16="http://schemas.microsoft.com/office/drawing/2014/main" id="{5686252B-64DC-4F51-964F-B09077CDC927}"/>
                </a:ext>
              </a:extLst>
            </p:cNvPr>
            <p:cNvSpPr/>
            <p:nvPr/>
          </p:nvSpPr>
          <p:spPr bwMode="auto">
            <a:xfrm>
              <a:off x="5928754" y="309042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0" name="Freeform 24">
              <a:extLst>
                <a:ext uri="{FF2B5EF4-FFF2-40B4-BE49-F238E27FC236}">
                  <a16:creationId xmlns:a16="http://schemas.microsoft.com/office/drawing/2014/main" id="{08DE0C82-2CDE-4D5E-B74F-E96AFBD520EC}"/>
                </a:ext>
              </a:extLst>
            </p:cNvPr>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1" name="TextBox 40">
              <a:extLst>
                <a:ext uri="{FF2B5EF4-FFF2-40B4-BE49-F238E27FC236}">
                  <a16:creationId xmlns:a16="http://schemas.microsoft.com/office/drawing/2014/main" id="{373BC6D8-615D-4B3A-9287-8A5C59B58474}"/>
                </a:ext>
              </a:extLst>
            </p:cNvPr>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a:solidFill>
                    <a:srgbClr val="5F5F5F">
                      <a:alpha val="99000"/>
                    </a:srgbClr>
                  </a:solidFill>
                  <a:latin typeface="+mn-lt"/>
                </a:rPr>
                <a:t>Identical or similar deployment instances use a common OS image as a starting point</a:t>
              </a:r>
            </a:p>
          </p:txBody>
        </p:sp>
        <p:sp>
          <p:nvSpPr>
            <p:cNvPr id="42" name="Right Arrow 74">
              <a:extLst>
                <a:ext uri="{FF2B5EF4-FFF2-40B4-BE49-F238E27FC236}">
                  <a16:creationId xmlns:a16="http://schemas.microsoft.com/office/drawing/2014/main" id="{3033EE69-38BC-4CA0-8218-34775683DA05}"/>
                </a:ext>
              </a:extLst>
            </p:cNvPr>
            <p:cNvSpPr/>
            <p:nvPr/>
          </p:nvSpPr>
          <p:spPr bwMode="auto">
            <a:xfrm>
              <a:off x="5928754" y="257987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3" name="Right Arrow 75">
              <a:extLst>
                <a:ext uri="{FF2B5EF4-FFF2-40B4-BE49-F238E27FC236}">
                  <a16:creationId xmlns:a16="http://schemas.microsoft.com/office/drawing/2014/main" id="{1882DE07-DA11-48BC-8537-2A82FCA7EAC6}"/>
                </a:ext>
              </a:extLst>
            </p:cNvPr>
            <p:cNvSpPr/>
            <p:nvPr/>
          </p:nvSpPr>
          <p:spPr bwMode="auto">
            <a:xfrm>
              <a:off x="5928754" y="3598892"/>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4" name="Freeform 24">
              <a:extLst>
                <a:ext uri="{FF2B5EF4-FFF2-40B4-BE49-F238E27FC236}">
                  <a16:creationId xmlns:a16="http://schemas.microsoft.com/office/drawing/2014/main" id="{FCF1826D-7FE1-4EDF-8B5A-E91586884CC7}"/>
                </a:ext>
              </a:extLst>
            </p:cNvPr>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5" name="Freeform 24">
              <a:extLst>
                <a:ext uri="{FF2B5EF4-FFF2-40B4-BE49-F238E27FC236}">
                  <a16:creationId xmlns:a16="http://schemas.microsoft.com/office/drawing/2014/main" id="{B0F6B62D-5311-42FB-BEA1-7EB703B55F66}"/>
                </a:ext>
              </a:extLst>
            </p:cNvPr>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6" name="TextBox 45">
              <a:extLst>
                <a:ext uri="{FF2B5EF4-FFF2-40B4-BE49-F238E27FC236}">
                  <a16:creationId xmlns:a16="http://schemas.microsoft.com/office/drawing/2014/main" id="{546FEB49-1B2A-421A-8918-E84E4FFE0517}"/>
                </a:ext>
              </a:extLst>
            </p:cNvPr>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9170">
                <a:defRPr/>
              </a:pPr>
              <a:r>
                <a:rPr lang="en-US" sz="1500" dirty="0">
                  <a:solidFill>
                    <a:srgbClr val="5F5F5F">
                      <a:alpha val="99000"/>
                    </a:srgbClr>
                  </a:solidFill>
                  <a:latin typeface="+mn-lt"/>
                </a:rPr>
                <a:t>Capture VM saves the customized image to your image library</a:t>
              </a:r>
            </a:p>
          </p:txBody>
        </p:sp>
      </p:grpSp>
    </p:spTree>
    <p:extLst>
      <p:ext uri="{BB962C8B-B14F-4D97-AF65-F5344CB8AC3E}">
        <p14:creationId xmlns:p14="http://schemas.microsoft.com/office/powerpoint/2010/main" val="42414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heme/theme1.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1.xml><?xml version="1.0" encoding="utf-8"?>
<a:theme xmlns:a="http://schemas.openxmlformats.org/drawingml/2006/main" name="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5.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2_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20</Value>
      <Value>26</Value>
      <Value>247</Value>
      <Value>169</Value>
      <Value>42</Value>
    </TaxCatchAll>
    <DocumentDescription xmlns="230e9df3-be65-4c73-a93b-d1236ebd677e">Use Azure IaaS as a starting point on your cloud journey. Azure offers IaaS +PaaS in one platform. IaaS provides flexibility, PaaS eliminates complexity. Use PaaS where you can, use IaaS where you need.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Vidya Shanmugam</DisplayName>
        <AccountId>52591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https://microsoft.sharepoint.com/sites/Infopedia_G01KC/Media/Thumbnails/G01KC-1-20381/iaasoverview.png</Url>
      <Description>/sites/Infopedia_G01KC/Media/Thumbnails/G01KC-1-20381/iaasoverview.png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G01KC-99682991-20382</_dlc_DocId>
    <_dlc_DocIdUrl xmlns="230e9df3-be65-4c73-a93b-d1236ebd677e">
      <Url>https://microsoft.sharepoint.com/sites/Infopedia_G01KC/_layouts/15/DocIdRedir.aspx?ID=G01KC-99682991-20382</Url>
      <Description>G01KC-99682991-20382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2478d1b8-79bf-461f-b8e8-704d21601f1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EC632F80-729D-4F07-BE8D-ED2F63A1D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E8E17E-72BC-4427-A51D-7F3F971BE710}">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7368</TotalTime>
  <Words>9166</Words>
  <Application>Microsoft Office PowerPoint</Application>
  <PresentationFormat>Custom</PresentationFormat>
  <Paragraphs>990</Paragraphs>
  <Slides>24</Slides>
  <Notes>24</Notes>
  <HiddenSlides>4</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24</vt:i4>
      </vt:variant>
    </vt:vector>
  </HeadingPairs>
  <TitlesOfParts>
    <vt:vector size="47" baseType="lpstr">
      <vt:lpstr>Arial Unicode MS</vt:lpstr>
      <vt:lpstr>MS PGothic</vt:lpstr>
      <vt:lpstr>Segoe Pro Display Light</vt:lpstr>
      <vt:lpstr>Segoe Semibold</vt:lpstr>
      <vt:lpstr>Segoe UI </vt:lpstr>
      <vt:lpstr>Arial</vt:lpstr>
      <vt:lpstr>Calibri</vt:lpstr>
      <vt:lpstr>Consolas</vt:lpstr>
      <vt:lpstr>Segoe UI</vt:lpstr>
      <vt:lpstr>Segoe UI Light</vt:lpstr>
      <vt:lpstr>Segoe UI Semibold</vt:lpstr>
      <vt:lpstr>Wingdings</vt:lpstr>
      <vt:lpstr>1_5-50002_Ignite_Breakout_Template</vt:lpstr>
      <vt:lpstr>6-30537_Envision 2016 Concurrent Template_Dark</vt:lpstr>
      <vt:lpstr>2_5-50002_Ignite_Breakout_Template</vt:lpstr>
      <vt:lpstr>1_6-30537_Envision 2016 Concurrent Template_Dark</vt:lpstr>
      <vt:lpstr>1_5-30660_TR21_BO_CT_Template</vt:lpstr>
      <vt:lpstr>1_COLOR TEMPLATE</vt:lpstr>
      <vt:lpstr>2_MSVID_Dark_Cyan_16x9_2012-08-18</vt:lpstr>
      <vt:lpstr>C+E Deck</vt:lpstr>
      <vt:lpstr>2_Microsoft AzureCon 2015 Template - Color</vt:lpstr>
      <vt:lpstr>1_Server and Cloud 2013</vt:lpstr>
      <vt:lpstr>5-30545_S4_Template_16x9</vt:lpstr>
      <vt:lpstr>Infrastructure as a Service Overview</vt:lpstr>
      <vt:lpstr>IaaS Services</vt:lpstr>
      <vt:lpstr>Core services of Azure IaaS </vt:lpstr>
      <vt:lpstr>Compute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VMs to Azure</vt:lpstr>
      <vt:lpstr>Azure Networking</vt:lpstr>
      <vt:lpstr>Virtual Network</vt:lpstr>
      <vt:lpstr>Network Security Groups </vt:lpstr>
      <vt:lpstr>Azure Load Balancer </vt:lpstr>
      <vt:lpstr> Azure Resource Manager (ARM)</vt:lpstr>
      <vt:lpstr>Backup and DR</vt:lpstr>
      <vt:lpstr>Monitor systems and security</vt:lpstr>
      <vt:lpstr>Line of Business Applications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Infrastructure as a Service Overview V2</dc:title>
  <dc:subject>&lt;Speech title here&gt;</dc:subject>
  <dc:creator>Raquel Romano</dc:creator>
  <cp:keywords/>
  <dc:description>Template: Mitchell Derrey, Silverfox Productions_x000d_
Formatting: _x000d_
Audience Type:</dc:description>
  <cp:lastModifiedBy>Hyun Suk Shin (SEATTLE MTC)</cp:lastModifiedBy>
  <cp:revision>397</cp:revision>
  <cp:lastPrinted>2016-09-26T20:28:28Z</cp:lastPrinted>
  <dcterms:created xsi:type="dcterms:W3CDTF">2016-09-14T16:29:48Z</dcterms:created>
  <dcterms:modified xsi:type="dcterms:W3CDTF">2017-10-31T06:01:16Z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Audiences">
    <vt:lpwstr/>
  </property>
  <property fmtid="{D5CDD505-2E9C-101B-9397-08002B2CF9AE}" pid="15" name="Region">
    <vt:lpwstr/>
  </property>
  <property fmtid="{D5CDD505-2E9C-101B-9397-08002B2CF9AE}" pid="16" name="Confidentiality">
    <vt:lpwstr>247;#non-disclosure|bbbc96b5-28db-4fa8-9b87-269e6dfb4878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20;#Microsoft Azure Domain|d600a391-d529-4311-892b-2c05c1ab2538</vt:lpwstr>
  </property>
  <property fmtid="{D5CDD505-2E9C-101B-9397-08002B2CF9AE}" pid="21" name="BusinessArchitecture">
    <vt:lpwstr/>
  </property>
  <property fmtid="{D5CDD505-2E9C-101B-9397-08002B2CF9AE}" pid="22" name="Products">
    <vt:lpwstr>26;#Microsoft Azure|669a3112-5edf-444b-a003-630063601f07</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Topics">
    <vt:lpwstr/>
  </property>
  <property fmtid="{D5CDD505-2E9C-101B-9397-08002B2CF9AE}" pid="27" name="Groups">
    <vt:lpwstr>42;#Cloud and Enterprise Marketing Group|4f75e184-e5aa-4234-a07f-b032d60df254</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885241d7-b4f0-4e71-8d33-8ea1fc4c3268</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169;#presentations|317da5a4-398e-4c38-b265-afd519770055</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y fmtid="{D5CDD505-2E9C-101B-9397-08002B2CF9AE}" pid="52" name="MSIP_Label_f42aa342-8706-4288-bd11-ebb85995028c_Enabled">
    <vt:lpwstr>True</vt:lpwstr>
  </property>
  <property fmtid="{D5CDD505-2E9C-101B-9397-08002B2CF9AE}" pid="53" name="MSIP_Label_f42aa342-8706-4288-bd11-ebb85995028c_SiteId">
    <vt:lpwstr>72f988bf-86f1-41af-91ab-2d7cd011db47</vt:lpwstr>
  </property>
  <property fmtid="{D5CDD505-2E9C-101B-9397-08002B2CF9AE}" pid="54" name="MSIP_Label_f42aa342-8706-4288-bd11-ebb85995028c_Owner">
    <vt:lpwstr>hyssh@microsoft.com</vt:lpwstr>
  </property>
  <property fmtid="{D5CDD505-2E9C-101B-9397-08002B2CF9AE}" pid="55" name="MSIP_Label_f42aa342-8706-4288-bd11-ebb85995028c_SetDate">
    <vt:lpwstr>2017-10-31T05:47:35.3242188Z</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ies>
</file>